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8" r:id="rId2"/>
    <p:sldMasterId id="2147483721" r:id="rId3"/>
  </p:sldMasterIdLst>
  <p:notesMasterIdLst>
    <p:notesMasterId r:id="rId23"/>
  </p:notesMasterIdLst>
  <p:sldIdLst>
    <p:sldId id="284" r:id="rId4"/>
    <p:sldId id="285" r:id="rId5"/>
    <p:sldId id="262" r:id="rId6"/>
    <p:sldId id="263" r:id="rId7"/>
    <p:sldId id="264" r:id="rId8"/>
    <p:sldId id="265" r:id="rId9"/>
    <p:sldId id="266" r:id="rId10"/>
    <p:sldId id="256" r:id="rId11"/>
    <p:sldId id="257" r:id="rId12"/>
    <p:sldId id="258" r:id="rId13"/>
    <p:sldId id="259" r:id="rId14"/>
    <p:sldId id="260" r:id="rId15"/>
    <p:sldId id="261" r:id="rId16"/>
    <p:sldId id="278" r:id="rId17"/>
    <p:sldId id="282" r:id="rId18"/>
    <p:sldId id="279" r:id="rId19"/>
    <p:sldId id="280" r:id="rId20"/>
    <p:sldId id="281" r:id="rId21"/>
    <p:sldId id="28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8A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72" d="100"/>
          <a:sy n="72" d="100"/>
        </p:scale>
        <p:origin x="5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m kumar" userId="72eae1b1aac3464f" providerId="LiveId" clId="{223B30A8-F923-400F-9738-FFD83EEC2A99}"/>
    <pc:docChg chg="modSld">
      <pc:chgData name="prem kumar" userId="72eae1b1aac3464f" providerId="LiveId" clId="{223B30A8-F923-400F-9738-FFD83EEC2A99}" dt="2021-07-22T16:57:10.639" v="1" actId="1076"/>
      <pc:docMkLst>
        <pc:docMk/>
      </pc:docMkLst>
      <pc:sldChg chg="modSp mod">
        <pc:chgData name="prem kumar" userId="72eae1b1aac3464f" providerId="LiveId" clId="{223B30A8-F923-400F-9738-FFD83EEC2A99}" dt="2021-07-22T16:57:10.639" v="1" actId="1076"/>
        <pc:sldMkLst>
          <pc:docMk/>
          <pc:sldMk cId="337060473" sldId="259"/>
        </pc:sldMkLst>
        <pc:spChg chg="mod">
          <ac:chgData name="prem kumar" userId="72eae1b1aac3464f" providerId="LiveId" clId="{223B30A8-F923-400F-9738-FFD83EEC2A99}" dt="2021-07-22T16:57:10.639" v="1" actId="1076"/>
          <ac:spMkLst>
            <pc:docMk/>
            <pc:sldMk cId="337060473" sldId="259"/>
            <ac:spMk id="2" creationId="{3730EF22-B012-43DF-850C-708D5AA85505}"/>
          </ac:spMkLst>
        </pc:spChg>
        <pc:picChg chg="mod">
          <ac:chgData name="prem kumar" userId="72eae1b1aac3464f" providerId="LiveId" clId="{223B30A8-F923-400F-9738-FFD83EEC2A99}" dt="2021-07-22T16:56:06.211" v="0" actId="1076"/>
          <ac:picMkLst>
            <pc:docMk/>
            <pc:sldMk cId="337060473" sldId="259"/>
            <ac:picMk id="6" creationId="{1806BE7E-B9DC-4897-9041-47407A28196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247638-E60E-4453-807B-52CDE6BD1C09}" type="datetimeFigureOut">
              <a:rPr lang="en-IN" smtClean="0"/>
              <a:t>22-07-2021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590B79-BFC6-4E2E-A898-56DE746279E6}" type="slidenum">
              <a:rPr lang="en-IN" smtClean="0"/>
              <a:t>‹#›</a:t>
            </a:fld>
            <a:endParaRPr lang="en-IN"/>
          </a:p>
        </p:txBody>
      </p:sp>
    </p:spTree>
    <p:extLst>
      <p:ext uri="{BB962C8B-B14F-4D97-AF65-F5344CB8AC3E}">
        <p14:creationId xmlns:p14="http://schemas.microsoft.com/office/powerpoint/2010/main" val="1244992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E8C15C5-0688-5345-99FC-721E08AD15D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7512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7/22/2021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38466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83765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802287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43980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606248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4231720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217765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9659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39293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93125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42178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912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642841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99684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943203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33410688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987589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971747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98809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6192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8399124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9667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6658341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10476206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1836163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204810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5989353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03201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19506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99848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9118600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112656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15487495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069495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4968989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19835225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5541895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7921818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5973110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3400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3683755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390280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39856064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9423899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7230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6855889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15677924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8211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3970158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18267272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39874813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4045181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7/22/2021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620132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53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37641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7809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56630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9974189"/>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06160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28083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7/22/2021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2168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3127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42293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751698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52776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09861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35129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40873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5464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47" Type="http://schemas.openxmlformats.org/officeDocument/2006/relationships/slideLayout" Target="../slideLayouts/slideLayout64.xml"/><Relationship Id="rId50" Type="http://schemas.openxmlformats.org/officeDocument/2006/relationships/slideLayout" Target="../slideLayouts/slideLayout67.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9" Type="http://schemas.openxmlformats.org/officeDocument/2006/relationships/slideLayout" Target="../slideLayouts/slideLayout46.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45" Type="http://schemas.openxmlformats.org/officeDocument/2006/relationships/slideLayout" Target="../slideLayouts/slideLayout62.xml"/><Relationship Id="rId53" Type="http://schemas.openxmlformats.org/officeDocument/2006/relationships/theme" Target="../theme/theme2.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4" Type="http://schemas.openxmlformats.org/officeDocument/2006/relationships/slideLayout" Target="../slideLayouts/slideLayout61.xml"/><Relationship Id="rId52" Type="http://schemas.openxmlformats.org/officeDocument/2006/relationships/slideLayout" Target="../slideLayouts/slideLayout69.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slideLayout" Target="../slideLayouts/slideLayout60.xml"/><Relationship Id="rId48" Type="http://schemas.openxmlformats.org/officeDocument/2006/relationships/slideLayout" Target="../slideLayouts/slideLayout65.xml"/><Relationship Id="rId8" Type="http://schemas.openxmlformats.org/officeDocument/2006/relationships/slideLayout" Target="../slideLayouts/slideLayout25.xml"/><Relationship Id="rId51" Type="http://schemas.openxmlformats.org/officeDocument/2006/relationships/slideLayout" Target="../slideLayouts/slideLayout68.xml"/><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slideLayout" Target="../slideLayouts/slideLayout63.xml"/><Relationship Id="rId20" Type="http://schemas.openxmlformats.org/officeDocument/2006/relationships/slideLayout" Target="../slideLayouts/slideLayout37.xml"/><Relationship Id="rId41" Type="http://schemas.openxmlformats.org/officeDocument/2006/relationships/slideLayout" Target="../slideLayouts/slideLayout58.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49"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theme" Target="../theme/theme3.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7/22/2021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405407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 id="2147483705" r:id="rId37"/>
    <p:sldLayoutId id="2147483706" r:id="rId38"/>
    <p:sldLayoutId id="2147483707" r:id="rId39"/>
    <p:sldLayoutId id="2147483708" r:id="rId40"/>
    <p:sldLayoutId id="2147483709" r:id="rId41"/>
    <p:sldLayoutId id="2147483710" r:id="rId42"/>
    <p:sldLayoutId id="2147483711" r:id="rId43"/>
    <p:sldLayoutId id="2147483712" r:id="rId44"/>
    <p:sldLayoutId id="2147483713" r:id="rId45"/>
    <p:sldLayoutId id="2147483714" r:id="rId46"/>
    <p:sldLayoutId id="2147483715" r:id="rId47"/>
    <p:sldLayoutId id="2147483716" r:id="rId48"/>
    <p:sldLayoutId id="2147483717" r:id="rId49"/>
    <p:sldLayoutId id="2147483718" r:id="rId50"/>
    <p:sldLayoutId id="2147483719" r:id="rId51"/>
    <p:sldLayoutId id="2147483720"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p15:clr>
            <a:srgbClr val="F26B43"/>
          </p15:clr>
        </p15:guide>
        <p15:guide id="2" pos="234">
          <p15:clr>
            <a:srgbClr val="F26B43"/>
          </p15:clr>
        </p15:guide>
        <p15:guide id="3" orient="horz" pos="4133">
          <p15:clr>
            <a:srgbClr val="F26B43"/>
          </p15:clr>
        </p15:guide>
        <p15:guide id="4" pos="7491">
          <p15:clr>
            <a:srgbClr val="F26B43"/>
          </p15:clr>
        </p15:guide>
        <p15:guide id="5" orient="horz" pos="640">
          <p15:clr>
            <a:srgbClr val="F26B43"/>
          </p15:clr>
        </p15:guide>
        <p15:guide id="6" orient="horz" pos="777">
          <p15:clr>
            <a:srgbClr val="F26B43"/>
          </p15:clr>
        </p15:guide>
        <p15:guide id="7" orient="horz" pos="4020">
          <p15:clr>
            <a:srgbClr val="F26B43"/>
          </p15:clr>
        </p15:guide>
        <p15:guide id="8" orient="horz" pos="39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7/22/2021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6400106"/>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1.xml"/><Relationship Id="rId5" Type="http://schemas.openxmlformats.org/officeDocument/2006/relationships/image" Target="../media/image19.gif"/><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7213600" y="3200400"/>
            <a:ext cx="3797300" cy="2755900"/>
          </a:xfrm>
        </p:spPr>
        <p:txBody>
          <a:bodyPr>
            <a:normAutofit/>
          </a:bodyPr>
          <a:lstStyle/>
          <a:p>
            <a:r>
              <a:rPr lang="en-US" sz="2800" dirty="0">
                <a:solidFill>
                  <a:srgbClr val="FFFF00"/>
                </a:solidFill>
              </a:rPr>
              <a:t>COURSE INSTRUCTOR</a:t>
            </a:r>
            <a:r>
              <a:rPr lang="en-US" sz="2800" dirty="0"/>
              <a:t>:</a:t>
            </a:r>
            <a:br>
              <a:rPr lang="en-US" sz="2800" dirty="0"/>
            </a:br>
            <a:r>
              <a:rPr lang="en-US" sz="2800" dirty="0"/>
              <a:t>MAHALAKSHMI B S,</a:t>
            </a:r>
            <a:br>
              <a:rPr lang="en-US" sz="2800" dirty="0"/>
            </a:br>
            <a:r>
              <a:rPr lang="en-US" sz="2800" dirty="0"/>
              <a:t>ASST.PROFESSOR,</a:t>
            </a:r>
            <a:br>
              <a:rPr lang="en-US" sz="2800" dirty="0"/>
            </a:br>
            <a:r>
              <a:rPr lang="en-US" sz="2800" dirty="0"/>
              <a:t>DEPT OF ISE,</a:t>
            </a:r>
            <a:br>
              <a:rPr lang="en-US" sz="2800" dirty="0"/>
            </a:br>
            <a:r>
              <a:rPr lang="en-US" sz="2800" dirty="0"/>
              <a:t>BMSCE</a:t>
            </a:r>
            <a:br>
              <a:rPr lang="en-US" sz="2000" dirty="0"/>
            </a:br>
            <a:endParaRPr lang="en-US" sz="2000" dirty="0"/>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6905625" y="1498600"/>
            <a:ext cx="4986338" cy="1828800"/>
          </a:xfrm>
        </p:spPr>
        <p:txBody>
          <a:bodyPr/>
          <a:lstStyle/>
          <a:p>
            <a:r>
              <a:rPr lang="en-US" b="1" dirty="0">
                <a:solidFill>
                  <a:srgbClr val="FFFF00"/>
                </a:solidFill>
              </a:rPr>
              <a:t>BY</a:t>
            </a:r>
            <a:r>
              <a:rPr lang="en-US" dirty="0"/>
              <a:t>: </a:t>
            </a:r>
            <a:r>
              <a:rPr lang="en-US" b="1" dirty="0"/>
              <a:t>K PREM KUMAR(1BM19IS066)</a:t>
            </a:r>
          </a:p>
          <a:p>
            <a:r>
              <a:rPr lang="en-US" b="1" dirty="0"/>
              <a:t>      MADHUSUDHAN(1BM19IS082) </a:t>
            </a:r>
          </a:p>
          <a:p>
            <a:r>
              <a:rPr lang="en-US" b="1" dirty="0"/>
              <a:t>      JAYANTH KUMAR(1BM19IS065</a:t>
            </a:r>
            <a:r>
              <a:rPr lang="en-US" dirty="0"/>
              <a:t>)</a:t>
            </a:r>
          </a:p>
          <a:p>
            <a:endParaRPr lang="en-US" dirty="0"/>
          </a:p>
        </p:txBody>
      </p:sp>
      <p:pic>
        <p:nvPicPr>
          <p:cNvPr id="6" name="Picture Placeholder 5">
            <a:extLst>
              <a:ext uri="{FF2B5EF4-FFF2-40B4-BE49-F238E27FC236}">
                <a16:creationId xmlns:a16="http://schemas.microsoft.com/office/drawing/2014/main" id="{D5A26F03-A611-45BE-9A93-BF78CBA1A680}"/>
              </a:ext>
            </a:extLst>
          </p:cNvPr>
          <p:cNvPicPr>
            <a:picLocks noGrp="1" noChangeAspect="1"/>
          </p:cNvPicPr>
          <p:nvPr>
            <p:ph type="pic" sz="quarter" idx="10"/>
          </p:nvPr>
        </p:nvPicPr>
        <p:blipFill>
          <a:blip r:embed="rId2"/>
          <a:srcRect l="31670" r="31670"/>
          <a:stretch>
            <a:fillRect/>
          </a:stretch>
        </p:blipFill>
        <p:spPr>
          <a:xfrm>
            <a:off x="0" y="0"/>
            <a:ext cx="6453188" cy="6857999"/>
          </a:xfrm>
        </p:spPr>
      </p:pic>
      <p:pic>
        <p:nvPicPr>
          <p:cNvPr id="8" name="Picture 7">
            <a:extLst>
              <a:ext uri="{FF2B5EF4-FFF2-40B4-BE49-F238E27FC236}">
                <a16:creationId xmlns:a16="http://schemas.microsoft.com/office/drawing/2014/main" id="{C823A897-1B55-4CDC-9DA8-2B17AF78C80E}"/>
              </a:ext>
            </a:extLst>
          </p:cNvPr>
          <p:cNvPicPr>
            <a:picLocks noChangeAspect="1"/>
          </p:cNvPicPr>
          <p:nvPr/>
        </p:nvPicPr>
        <p:blipFill>
          <a:blip r:embed="rId3"/>
          <a:stretch>
            <a:fillRect/>
          </a:stretch>
        </p:blipFill>
        <p:spPr>
          <a:xfrm>
            <a:off x="6667500" y="82550"/>
            <a:ext cx="5114925" cy="895350"/>
          </a:xfrm>
          <a:prstGeom prst="rect">
            <a:avLst/>
          </a:prstGeom>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AD3463-CF36-4ECC-B91E-4DAD0508D810}"/>
              </a:ext>
            </a:extLst>
          </p:cNvPr>
          <p:cNvSpPr txBox="1"/>
          <p:nvPr/>
        </p:nvSpPr>
        <p:spPr>
          <a:xfrm>
            <a:off x="172278" y="0"/>
            <a:ext cx="11622157" cy="646331"/>
          </a:xfrm>
          <a:prstGeom prst="rect">
            <a:avLst/>
          </a:prstGeom>
          <a:noFill/>
        </p:spPr>
        <p:txBody>
          <a:bodyPr wrap="square" rtlCol="0">
            <a:spAutoFit/>
          </a:bodyPr>
          <a:lstStyle/>
          <a:p>
            <a:r>
              <a:rPr lang="en-IN" dirty="0">
                <a:solidFill>
                  <a:srgbClr val="FFFF00"/>
                </a:solidFill>
              </a:rPr>
              <a:t>Kubernetes objects:</a:t>
            </a:r>
          </a:p>
          <a:p>
            <a:endParaRPr lang="en-IN" dirty="0">
              <a:solidFill>
                <a:srgbClr val="FFFF00"/>
              </a:solidFill>
            </a:endParaRPr>
          </a:p>
        </p:txBody>
      </p:sp>
      <p:pic>
        <p:nvPicPr>
          <p:cNvPr id="4" name="Picture 3">
            <a:extLst>
              <a:ext uri="{FF2B5EF4-FFF2-40B4-BE49-F238E27FC236}">
                <a16:creationId xmlns:a16="http://schemas.microsoft.com/office/drawing/2014/main" id="{EE56B7C4-9ACB-4214-8BFC-BB8C64332080}"/>
              </a:ext>
            </a:extLst>
          </p:cNvPr>
          <p:cNvPicPr>
            <a:picLocks noChangeAspect="1"/>
          </p:cNvPicPr>
          <p:nvPr/>
        </p:nvPicPr>
        <p:blipFill>
          <a:blip r:embed="rId2"/>
          <a:stretch>
            <a:fillRect/>
          </a:stretch>
        </p:blipFill>
        <p:spPr>
          <a:xfrm>
            <a:off x="152399" y="323165"/>
            <a:ext cx="4803914" cy="3105835"/>
          </a:xfrm>
          <a:prstGeom prst="rect">
            <a:avLst/>
          </a:prstGeom>
        </p:spPr>
      </p:pic>
      <p:sp>
        <p:nvSpPr>
          <p:cNvPr id="6" name="TextBox 5">
            <a:extLst>
              <a:ext uri="{FF2B5EF4-FFF2-40B4-BE49-F238E27FC236}">
                <a16:creationId xmlns:a16="http://schemas.microsoft.com/office/drawing/2014/main" id="{85CE3E7C-5C43-4909-9FC2-766E70A870CB}"/>
              </a:ext>
            </a:extLst>
          </p:cNvPr>
          <p:cNvSpPr txBox="1"/>
          <p:nvPr/>
        </p:nvSpPr>
        <p:spPr>
          <a:xfrm>
            <a:off x="5088835" y="323165"/>
            <a:ext cx="7103165" cy="3139321"/>
          </a:xfrm>
          <a:prstGeom prst="rect">
            <a:avLst/>
          </a:prstGeom>
          <a:noFill/>
        </p:spPr>
        <p:txBody>
          <a:bodyPr wrap="square" rtlCol="0">
            <a:spAutoFit/>
          </a:bodyPr>
          <a:lstStyle/>
          <a:p>
            <a:r>
              <a:rPr lang="en-US" sz="2400" dirty="0">
                <a:solidFill>
                  <a:schemeClr val="bg1"/>
                </a:solidFill>
              </a:rPr>
              <a:t>apiVersion</a:t>
            </a:r>
            <a:r>
              <a:rPr lang="en-US" sz="2400" dirty="0"/>
              <a:t>: the version of the Kubernetes API that the user wants to use for this object. </a:t>
            </a:r>
          </a:p>
          <a:p>
            <a:r>
              <a:rPr lang="en-US" sz="2400" dirty="0">
                <a:solidFill>
                  <a:schemeClr val="bg1"/>
                </a:solidFill>
              </a:rPr>
              <a:t>kind</a:t>
            </a:r>
            <a:r>
              <a:rPr lang="en-US" sz="2400" dirty="0"/>
              <a:t>: which type of object does the user want to create. </a:t>
            </a:r>
          </a:p>
          <a:p>
            <a:r>
              <a:rPr lang="en-US" sz="2400" dirty="0">
                <a:solidFill>
                  <a:schemeClr val="bg1"/>
                </a:solidFill>
              </a:rPr>
              <a:t>metadata</a:t>
            </a:r>
            <a:r>
              <a:rPr lang="en-US" sz="2400" dirty="0"/>
              <a:t>: data that helps in identifying an object, such as name, </a:t>
            </a:r>
            <a:r>
              <a:rPr lang="en-US" sz="2400" dirty="0" err="1"/>
              <a:t>uid</a:t>
            </a:r>
            <a:r>
              <a:rPr lang="en-US" sz="2400" dirty="0"/>
              <a:t>, namespace and label. </a:t>
            </a:r>
          </a:p>
          <a:p>
            <a:r>
              <a:rPr lang="en-US" sz="2400" dirty="0"/>
              <a:t> </a:t>
            </a:r>
            <a:r>
              <a:rPr lang="en-US" sz="2400" dirty="0">
                <a:solidFill>
                  <a:schemeClr val="bg1"/>
                </a:solidFill>
              </a:rPr>
              <a:t>spec: </a:t>
            </a:r>
            <a:r>
              <a:rPr lang="en-US" sz="2400" dirty="0"/>
              <a:t>the desired state of the object.</a:t>
            </a:r>
          </a:p>
          <a:p>
            <a:endParaRPr lang="en-IN" dirty="0">
              <a:solidFill>
                <a:srgbClr val="FFFF00"/>
              </a:solidFill>
            </a:endParaRPr>
          </a:p>
          <a:p>
            <a:endParaRPr lang="en-IN" dirty="0">
              <a:solidFill>
                <a:srgbClr val="FFFF00"/>
              </a:solidFill>
            </a:endParaRPr>
          </a:p>
          <a:p>
            <a:endParaRPr lang="en-IN" dirty="0">
              <a:solidFill>
                <a:srgbClr val="FFFF00"/>
              </a:solidFill>
            </a:endParaRPr>
          </a:p>
        </p:txBody>
      </p:sp>
      <p:sp>
        <p:nvSpPr>
          <p:cNvPr id="7" name="TextBox 6">
            <a:extLst>
              <a:ext uri="{FF2B5EF4-FFF2-40B4-BE49-F238E27FC236}">
                <a16:creationId xmlns:a16="http://schemas.microsoft.com/office/drawing/2014/main" id="{D21E74EA-595C-40D3-9878-21AB4CE80A86}"/>
              </a:ext>
            </a:extLst>
          </p:cNvPr>
          <p:cNvSpPr txBox="1"/>
          <p:nvPr/>
        </p:nvSpPr>
        <p:spPr>
          <a:xfrm>
            <a:off x="172278" y="3567499"/>
            <a:ext cx="12019722" cy="3385542"/>
          </a:xfrm>
          <a:prstGeom prst="rect">
            <a:avLst/>
          </a:prstGeom>
          <a:noFill/>
        </p:spPr>
        <p:txBody>
          <a:bodyPr wrap="square" rtlCol="0">
            <a:spAutoFit/>
          </a:bodyPr>
          <a:lstStyle/>
          <a:p>
            <a:r>
              <a:rPr lang="en-IN" dirty="0">
                <a:solidFill>
                  <a:srgbClr val="FFFF00"/>
                </a:solidFill>
              </a:rPr>
              <a:t>Google Kubernetes Engine</a:t>
            </a:r>
            <a:r>
              <a:rPr lang="en-IN" dirty="0"/>
              <a:t>:</a:t>
            </a:r>
          </a:p>
          <a:p>
            <a:r>
              <a:rPr lang="en-US" sz="1600" dirty="0"/>
              <a:t>Google Kubernetes Engine is GKE’s managed Kubernetes service on GCP. By managed service, Google means that the provision, creation and management of sufficient infrastructure would be Google’s responsibility and customers only need to focus on the application and products that they would be running on top of the provisioned resources. Google makes sure that the resources provisioned would be guaranteed to function properly with an SLA for each managed service product. The GKE environment consists of multiple machines grouped together to form a cluste</a:t>
            </a:r>
            <a:r>
              <a:rPr lang="en-IN" sz="1600" dirty="0"/>
              <a:t>r</a:t>
            </a:r>
            <a:r>
              <a:rPr lang="en-IN" dirty="0"/>
              <a:t>.</a:t>
            </a:r>
            <a:r>
              <a:rPr lang="en-US" dirty="0"/>
              <a:t> </a:t>
            </a:r>
            <a:r>
              <a:rPr lang="en-US" sz="1600" dirty="0"/>
              <a:t>By offloading the management of the control plane to GKE, developers eliminate the high overhead of setting up management components like the scheduler or the api server, as well as the need for setting up utilities such as autoscaling, auto-healing and OS image management, to name a few. Previously the management overhead for running a Kubernetes cluster has been a significant problem. There are so many problems that needed to be addressed and so many detailed components that could raise a conflict. To name a few, problems might arise when creating master node replicas, bootstrapping a high availability </a:t>
            </a:r>
            <a:r>
              <a:rPr lang="en-US" sz="1600" dirty="0" err="1"/>
              <a:t>etcd</a:t>
            </a:r>
            <a:r>
              <a:rPr lang="en-US" sz="1600" dirty="0"/>
              <a:t> storage cluster or configuring remote access with role-based access control. Furthermore, GKE has strong integration with other GCP services such as load balancing or centralized monitoring, which immensely simplify the operation and deployment process for companies.</a:t>
            </a:r>
            <a:endParaRPr lang="en-IN" sz="1600" dirty="0"/>
          </a:p>
          <a:p>
            <a:endParaRPr lang="en-IN" dirty="0"/>
          </a:p>
        </p:txBody>
      </p:sp>
    </p:spTree>
    <p:extLst>
      <p:ext uri="{BB962C8B-B14F-4D97-AF65-F5344CB8AC3E}">
        <p14:creationId xmlns:p14="http://schemas.microsoft.com/office/powerpoint/2010/main" val="2803472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30EF22-B012-43DF-850C-708D5AA85505}"/>
              </a:ext>
            </a:extLst>
          </p:cNvPr>
          <p:cNvSpPr txBox="1"/>
          <p:nvPr/>
        </p:nvSpPr>
        <p:spPr>
          <a:xfrm>
            <a:off x="238539" y="0"/>
            <a:ext cx="11860696" cy="4801314"/>
          </a:xfrm>
          <a:prstGeom prst="rect">
            <a:avLst/>
          </a:prstGeom>
          <a:noFill/>
        </p:spPr>
        <p:txBody>
          <a:bodyPr wrap="square" rtlCol="0">
            <a:spAutoFit/>
          </a:bodyPr>
          <a:lstStyle/>
          <a:p>
            <a:r>
              <a:rPr lang="en-US" dirty="0">
                <a:solidFill>
                  <a:srgbClr val="FFFF00"/>
                </a:solidFill>
              </a:rPr>
              <a:t>Cloud Source Repository and Container Registry </a:t>
            </a:r>
            <a:r>
              <a:rPr lang="en-US" dirty="0"/>
              <a:t>: Each project on GCP has its own Cloud Source Repository and CSR can also integrate with both Github and Bitbucket. To Google, CSR is more like an extension to GCP rather than a direct opponent to Github or Bitbucket. </a:t>
            </a:r>
          </a:p>
          <a:p>
            <a:r>
              <a:rPr lang="en-US" dirty="0">
                <a:solidFill>
                  <a:schemeClr val="bg1"/>
                </a:solidFill>
              </a:rPr>
              <a:t>Container Registry: </a:t>
            </a:r>
            <a:r>
              <a:rPr lang="en-US" dirty="0"/>
              <a:t>is GCP’s repository for Container Images. More than just an Image repository, the Container Registry also provides additional services like build automation for Cloud Build or direct deployment to GKE, App Engine, Cloud Function or Firebase.</a:t>
            </a:r>
          </a:p>
          <a:p>
            <a:r>
              <a:rPr lang="en-US" dirty="0">
                <a:solidFill>
                  <a:srgbClr val="FFFF00"/>
                </a:solidFill>
              </a:rPr>
              <a:t>Cloud build:</a:t>
            </a:r>
          </a:p>
          <a:p>
            <a:r>
              <a:rPr lang="en-US" dirty="0"/>
              <a:t>In order to run Cloud Build, users can write a build config file to provide Cloud Build with instruction on what task to perform. Users can configure builds to fetch dependencies, run tests, analysis and create artifacts with tools such as docker, </a:t>
            </a:r>
            <a:r>
              <a:rPr lang="en-US" dirty="0" err="1"/>
              <a:t>gradle</a:t>
            </a:r>
            <a:r>
              <a:rPr lang="en-US" dirty="0"/>
              <a:t>, maven, </a:t>
            </a:r>
            <a:r>
              <a:rPr lang="en-US" dirty="0" err="1"/>
              <a:t>bazel</a:t>
            </a:r>
            <a:r>
              <a:rPr lang="en-US" dirty="0"/>
              <a:t> and gulp. Cloud Build executes this config as a series of build steps, where each step is run inside a Docker container. Executing build step is largely similar to executing commands in a script.</a:t>
            </a:r>
          </a:p>
          <a:p>
            <a:r>
              <a:rPr lang="en-IN" dirty="0">
                <a:solidFill>
                  <a:srgbClr val="FFFF00"/>
                </a:solidFill>
              </a:rPr>
              <a:t>IMPLEMENTATION</a:t>
            </a:r>
            <a:r>
              <a:rPr lang="en-IN" dirty="0"/>
              <a:t> </a:t>
            </a:r>
            <a:r>
              <a:rPr lang="en-US" dirty="0"/>
              <a:t>:</a:t>
            </a:r>
          </a:p>
          <a:p>
            <a:endParaRPr lang="en-US" dirty="0"/>
          </a:p>
          <a:p>
            <a:endParaRPr lang="en-US" dirty="0"/>
          </a:p>
          <a:p>
            <a:endParaRPr lang="en-US" dirty="0"/>
          </a:p>
          <a:p>
            <a:endParaRPr lang="en-US" dirty="0"/>
          </a:p>
          <a:p>
            <a:endParaRPr lang="en-IN" dirty="0"/>
          </a:p>
        </p:txBody>
      </p:sp>
      <p:pic>
        <p:nvPicPr>
          <p:cNvPr id="6" name="Picture 5">
            <a:extLst>
              <a:ext uri="{FF2B5EF4-FFF2-40B4-BE49-F238E27FC236}">
                <a16:creationId xmlns:a16="http://schemas.microsoft.com/office/drawing/2014/main" id="{1806BE7E-B9DC-4897-9041-47407A28196B}"/>
              </a:ext>
            </a:extLst>
          </p:cNvPr>
          <p:cNvPicPr>
            <a:picLocks noChangeAspect="1"/>
          </p:cNvPicPr>
          <p:nvPr/>
        </p:nvPicPr>
        <p:blipFill>
          <a:blip r:embed="rId2"/>
          <a:stretch>
            <a:fillRect/>
          </a:stretch>
        </p:blipFill>
        <p:spPr>
          <a:xfrm>
            <a:off x="129511" y="3567893"/>
            <a:ext cx="6735115" cy="676369"/>
          </a:xfrm>
          <a:prstGeom prst="rect">
            <a:avLst/>
          </a:prstGeom>
        </p:spPr>
      </p:pic>
      <p:pic>
        <p:nvPicPr>
          <p:cNvPr id="8" name="Picture 7">
            <a:extLst>
              <a:ext uri="{FF2B5EF4-FFF2-40B4-BE49-F238E27FC236}">
                <a16:creationId xmlns:a16="http://schemas.microsoft.com/office/drawing/2014/main" id="{811C689A-F071-49C8-AB07-0A9C94CB9A4C}"/>
              </a:ext>
            </a:extLst>
          </p:cNvPr>
          <p:cNvPicPr>
            <a:picLocks noChangeAspect="1"/>
          </p:cNvPicPr>
          <p:nvPr/>
        </p:nvPicPr>
        <p:blipFill>
          <a:blip r:embed="rId3"/>
          <a:stretch>
            <a:fillRect/>
          </a:stretch>
        </p:blipFill>
        <p:spPr>
          <a:xfrm>
            <a:off x="7010400" y="3300046"/>
            <a:ext cx="5088835" cy="3557954"/>
          </a:xfrm>
          <a:prstGeom prst="rect">
            <a:avLst/>
          </a:prstGeom>
        </p:spPr>
      </p:pic>
    </p:spTree>
    <p:extLst>
      <p:ext uri="{BB962C8B-B14F-4D97-AF65-F5344CB8AC3E}">
        <p14:creationId xmlns:p14="http://schemas.microsoft.com/office/powerpoint/2010/main" val="337060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24CB1F-35FB-4C5A-ABB2-F80A6653679C}"/>
              </a:ext>
            </a:extLst>
          </p:cNvPr>
          <p:cNvPicPr>
            <a:picLocks noChangeAspect="1"/>
          </p:cNvPicPr>
          <p:nvPr/>
        </p:nvPicPr>
        <p:blipFill>
          <a:blip r:embed="rId2"/>
          <a:stretch>
            <a:fillRect/>
          </a:stretch>
        </p:blipFill>
        <p:spPr>
          <a:xfrm>
            <a:off x="111016" y="3387554"/>
            <a:ext cx="2267266" cy="3172268"/>
          </a:xfrm>
          <a:prstGeom prst="rect">
            <a:avLst/>
          </a:prstGeom>
        </p:spPr>
      </p:pic>
      <p:cxnSp>
        <p:nvCxnSpPr>
          <p:cNvPr id="5" name="Straight Arrow Connector 4">
            <a:extLst>
              <a:ext uri="{FF2B5EF4-FFF2-40B4-BE49-F238E27FC236}">
                <a16:creationId xmlns:a16="http://schemas.microsoft.com/office/drawing/2014/main" id="{A7082621-F3D3-4BE0-8F91-2ABFBE2CD6A0}"/>
              </a:ext>
            </a:extLst>
          </p:cNvPr>
          <p:cNvCxnSpPr>
            <a:cxnSpLocks/>
          </p:cNvCxnSpPr>
          <p:nvPr/>
        </p:nvCxnSpPr>
        <p:spPr>
          <a:xfrm>
            <a:off x="2378282" y="4810540"/>
            <a:ext cx="10488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51D84034-7A5B-48CD-AE4F-71FE02A1DBA8}"/>
              </a:ext>
            </a:extLst>
          </p:cNvPr>
          <p:cNvPicPr>
            <a:picLocks noChangeAspect="1"/>
          </p:cNvPicPr>
          <p:nvPr/>
        </p:nvPicPr>
        <p:blipFill>
          <a:blip r:embed="rId3"/>
          <a:stretch>
            <a:fillRect/>
          </a:stretch>
        </p:blipFill>
        <p:spPr>
          <a:xfrm>
            <a:off x="3427106" y="3429000"/>
            <a:ext cx="3172268" cy="3134641"/>
          </a:xfrm>
          <a:prstGeom prst="rect">
            <a:avLst/>
          </a:prstGeom>
        </p:spPr>
      </p:pic>
      <p:cxnSp>
        <p:nvCxnSpPr>
          <p:cNvPr id="10" name="Straight Arrow Connector 9">
            <a:extLst>
              <a:ext uri="{FF2B5EF4-FFF2-40B4-BE49-F238E27FC236}">
                <a16:creationId xmlns:a16="http://schemas.microsoft.com/office/drawing/2014/main" id="{8DDEF934-521E-4888-B286-251C9CC26D1A}"/>
              </a:ext>
            </a:extLst>
          </p:cNvPr>
          <p:cNvCxnSpPr>
            <a:cxnSpLocks/>
          </p:cNvCxnSpPr>
          <p:nvPr/>
        </p:nvCxnSpPr>
        <p:spPr>
          <a:xfrm>
            <a:off x="6599374" y="4824043"/>
            <a:ext cx="10261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F06A4A16-2D5D-4017-9E3A-EB93265D0E58}"/>
              </a:ext>
            </a:extLst>
          </p:cNvPr>
          <p:cNvPicPr>
            <a:picLocks noChangeAspect="1"/>
          </p:cNvPicPr>
          <p:nvPr/>
        </p:nvPicPr>
        <p:blipFill>
          <a:blip r:embed="rId4"/>
          <a:stretch>
            <a:fillRect/>
          </a:stretch>
        </p:blipFill>
        <p:spPr>
          <a:xfrm>
            <a:off x="111016" y="8370"/>
            <a:ext cx="12080984" cy="3062573"/>
          </a:xfrm>
          <a:prstGeom prst="rect">
            <a:avLst/>
          </a:prstGeom>
        </p:spPr>
      </p:pic>
      <p:pic>
        <p:nvPicPr>
          <p:cNvPr id="15" name="Picture 14">
            <a:extLst>
              <a:ext uri="{FF2B5EF4-FFF2-40B4-BE49-F238E27FC236}">
                <a16:creationId xmlns:a16="http://schemas.microsoft.com/office/drawing/2014/main" id="{65A4D0DE-B6DC-49FF-8D29-0ABA6F57F2BC}"/>
              </a:ext>
            </a:extLst>
          </p:cNvPr>
          <p:cNvPicPr>
            <a:picLocks noChangeAspect="1"/>
          </p:cNvPicPr>
          <p:nvPr/>
        </p:nvPicPr>
        <p:blipFill>
          <a:blip r:embed="rId5"/>
          <a:stretch>
            <a:fillRect/>
          </a:stretch>
        </p:blipFill>
        <p:spPr>
          <a:xfrm>
            <a:off x="7625544" y="3387554"/>
            <a:ext cx="3620005" cy="3462076"/>
          </a:xfrm>
          <a:prstGeom prst="rect">
            <a:avLst/>
          </a:prstGeom>
        </p:spPr>
      </p:pic>
      <p:cxnSp>
        <p:nvCxnSpPr>
          <p:cNvPr id="17" name="Straight Connector 16">
            <a:extLst>
              <a:ext uri="{FF2B5EF4-FFF2-40B4-BE49-F238E27FC236}">
                <a16:creationId xmlns:a16="http://schemas.microsoft.com/office/drawing/2014/main" id="{77EF0815-05A6-495A-A255-7A1BA4E96E72}"/>
              </a:ext>
            </a:extLst>
          </p:cNvPr>
          <p:cNvCxnSpPr/>
          <p:nvPr/>
        </p:nvCxnSpPr>
        <p:spPr>
          <a:xfrm>
            <a:off x="0" y="34290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59F593-750A-43ED-B990-CD071970279F}"/>
              </a:ext>
            </a:extLst>
          </p:cNvPr>
          <p:cNvCxnSpPr/>
          <p:nvPr/>
        </p:nvCxnSpPr>
        <p:spPr>
          <a:xfrm>
            <a:off x="111016" y="3198773"/>
            <a:ext cx="121920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09013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0916D6-7485-41B5-8F85-C7DC8FCA6CAF}"/>
              </a:ext>
            </a:extLst>
          </p:cNvPr>
          <p:cNvPicPr>
            <a:picLocks noChangeAspect="1"/>
          </p:cNvPicPr>
          <p:nvPr/>
        </p:nvPicPr>
        <p:blipFill>
          <a:blip r:embed="rId2"/>
          <a:stretch>
            <a:fillRect/>
          </a:stretch>
        </p:blipFill>
        <p:spPr>
          <a:xfrm>
            <a:off x="159026" y="36546"/>
            <a:ext cx="11754677" cy="3067478"/>
          </a:xfrm>
          <a:prstGeom prst="rect">
            <a:avLst/>
          </a:prstGeom>
        </p:spPr>
      </p:pic>
      <p:pic>
        <p:nvPicPr>
          <p:cNvPr id="10" name="Picture 9">
            <a:extLst>
              <a:ext uri="{FF2B5EF4-FFF2-40B4-BE49-F238E27FC236}">
                <a16:creationId xmlns:a16="http://schemas.microsoft.com/office/drawing/2014/main" id="{8AAFAEA9-759C-41DC-9139-790147ADF342}"/>
              </a:ext>
            </a:extLst>
          </p:cNvPr>
          <p:cNvPicPr>
            <a:picLocks noChangeAspect="1"/>
          </p:cNvPicPr>
          <p:nvPr/>
        </p:nvPicPr>
        <p:blipFill>
          <a:blip r:embed="rId3"/>
          <a:stretch>
            <a:fillRect/>
          </a:stretch>
        </p:blipFill>
        <p:spPr>
          <a:xfrm>
            <a:off x="159026" y="3266462"/>
            <a:ext cx="11582399" cy="3591538"/>
          </a:xfrm>
          <a:prstGeom prst="rect">
            <a:avLst/>
          </a:prstGeom>
        </p:spPr>
      </p:pic>
    </p:spTree>
    <p:extLst>
      <p:ext uri="{BB962C8B-B14F-4D97-AF65-F5344CB8AC3E}">
        <p14:creationId xmlns:p14="http://schemas.microsoft.com/office/powerpoint/2010/main" val="253526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953789" y="652947"/>
            <a:ext cx="6871855" cy="5607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200" b="0" i="0" u="none" strike="noStrike" kern="1200" cap="all" spc="0" normalizeH="0" baseline="0" noProof="0" dirty="0">
                <a:ln>
                  <a:noFill/>
                </a:ln>
                <a:solidFill>
                  <a:srgbClr val="FFFF00"/>
                </a:solidFill>
                <a:effectLst/>
                <a:uLnTx/>
                <a:uFillTx/>
                <a:latin typeface="Century Gothic" panose="020B0502020202020204"/>
                <a:ea typeface="+mj-ea"/>
                <a:cs typeface="+mj-cs"/>
              </a:rPr>
              <a:t>Security and compliance</a:t>
            </a:r>
          </a:p>
        </p:txBody>
      </p:sp>
      <p:sp>
        <p:nvSpPr>
          <p:cNvPr id="3" name="Subtitle 2"/>
          <p:cNvSpPr txBox="1">
            <a:spLocks/>
          </p:cNvSpPr>
          <p:nvPr/>
        </p:nvSpPr>
        <p:spPr>
          <a:xfrm>
            <a:off x="1817716" y="1585657"/>
            <a:ext cx="9144000" cy="448118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t>I</a:t>
            </a:r>
            <a:r>
              <a:rPr kumimoji="0" lang="en-IN" sz="2800" b="0" i="0" u="none" strike="noStrike" kern="1200" cap="none" spc="0" normalizeH="0" baseline="0" noProof="0" dirty="0">
                <a:ln>
                  <a:noFill/>
                </a:ln>
                <a:solidFill>
                  <a:srgbClr val="FFFF00"/>
                </a:solidFill>
                <a:effectLst/>
                <a:uLnTx/>
                <a:uFillTx/>
                <a:latin typeface="Century Gothic" panose="020B0502020202020204"/>
                <a:ea typeface="+mn-ea"/>
                <a:cs typeface="+mn-cs"/>
              </a:rPr>
              <a:t>ntroduction</a:t>
            </a:r>
            <a:r>
              <a:rPr kumimoji="0" lang="en-IN" sz="2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t>the growth of the cloud has thrust the issue of security and trust into the spotlight. that’s because cloud services operate very differently from traditional on-premises technology. rather than residing on local servers, content is now managed on google servers that are part of our global data </a:t>
            </a:r>
            <a:r>
              <a:rPr kumimoji="0" lang="en-IN" sz="2000" b="0" i="0" u="none" strike="noStrike" kern="1200" cap="none" spc="0" normalizeH="0" baseline="0" noProof="0" dirty="0" err="1">
                <a:ln>
                  <a:noFill/>
                </a:ln>
                <a:solidFill>
                  <a:sysClr val="window" lastClr="FFFFFF"/>
                </a:solidFill>
                <a:effectLst/>
                <a:uLnTx/>
                <a:uFillTx/>
                <a:latin typeface="Century Gothic" panose="020B0502020202020204"/>
                <a:ea typeface="+mn-ea"/>
                <a:cs typeface="+mn-cs"/>
              </a:rPr>
              <a:t>center</a:t>
            </a:r>
            <a:r>
              <a:rPr kumimoji="0" lang="en-IN" sz="2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t> network. in the past, organizations felt that they had complete control over how infrastructure was run and who operated it. organizations moving to the cloud will rely on cloud suppliers to manage the infrastructure, operations, and delivery of services.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t>google fully understands the security implications of the cloud model. our cloud services are designed to deliver better security than many traditional on-premises solutions.</a:t>
            </a:r>
          </a:p>
        </p:txBody>
      </p:sp>
    </p:spTree>
    <p:extLst>
      <p:ext uri="{BB962C8B-B14F-4D97-AF65-F5344CB8AC3E}">
        <p14:creationId xmlns:p14="http://schemas.microsoft.com/office/powerpoint/2010/main" val="2732647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35901" y="0"/>
            <a:ext cx="9144000" cy="16362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200" b="0" i="0" u="none" strike="noStrike" kern="1200" cap="all" spc="0" normalizeH="0" baseline="0" noProof="0" dirty="0">
                <a:ln>
                  <a:noFill/>
                </a:ln>
                <a:solidFill>
                  <a:srgbClr val="FFFF00"/>
                </a:solidFill>
                <a:effectLst/>
                <a:uLnTx/>
                <a:uFillTx/>
                <a:latin typeface="Century Gothic" panose="020B0502020202020204"/>
                <a:ea typeface="+mj-ea"/>
                <a:cs typeface="+mj-cs"/>
              </a:rPr>
              <a:t>GOOGLE HAS A STRONG SECURITY CULTURE</a:t>
            </a:r>
          </a:p>
        </p:txBody>
      </p:sp>
      <p:sp>
        <p:nvSpPr>
          <p:cNvPr id="3" name="Subtitle 2"/>
          <p:cNvSpPr txBox="1">
            <a:spLocks/>
          </p:cNvSpPr>
          <p:nvPr/>
        </p:nvSpPr>
        <p:spPr>
          <a:xfrm>
            <a:off x="1735901" y="1843821"/>
            <a:ext cx="9144000" cy="441158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t>google has created a vibrant and inclusive security culture for all employees. the influence of this culture is apparent during the hiring process, employee onboarding, as part of ongoing training and in company-wide events to raise awareness.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000" b="0" i="0" u="none" strike="noStrike" kern="1200" cap="none" spc="0" normalizeH="0" baseline="0" noProof="0" dirty="0">
              <a:ln>
                <a:noFill/>
              </a:ln>
              <a:solidFill>
                <a:srgbClr val="FFFF00"/>
              </a:solidFill>
              <a:effectLst/>
              <a:uLnTx/>
              <a:uFillTx/>
              <a:latin typeface="Century Gothic" panose="020B050202020202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3200" b="0" i="0" u="none" strike="noStrike" kern="1200" cap="none" spc="0" normalizeH="0" baseline="0" noProof="0" dirty="0">
                <a:ln>
                  <a:noFill/>
                </a:ln>
                <a:solidFill>
                  <a:srgbClr val="FFFF00"/>
                </a:solidFill>
                <a:effectLst/>
                <a:uLnTx/>
                <a:uFillTx/>
                <a:latin typeface="Century Gothic" panose="020B0502020202020204"/>
                <a:ea typeface="+mn-ea"/>
                <a:cs typeface="+mn-cs"/>
              </a:rPr>
              <a:t>Technology with Security at Its Core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t>g suite runs on a technology platform that is conceived, designed and built to operate securely. google is an innovator in hardware, software, network and system management technologies</a:t>
            </a:r>
          </a:p>
        </p:txBody>
      </p:sp>
    </p:spTree>
    <p:extLst>
      <p:ext uri="{BB962C8B-B14F-4D97-AF65-F5344CB8AC3E}">
        <p14:creationId xmlns:p14="http://schemas.microsoft.com/office/powerpoint/2010/main" val="388159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942706" y="831273"/>
            <a:ext cx="5868786" cy="939338"/>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600" b="0" i="0" u="none" strike="noStrike" kern="1200" cap="all" spc="0" normalizeH="0" baseline="0" noProof="0" dirty="0">
                <a:ln>
                  <a:noFill/>
                </a:ln>
                <a:solidFill>
                  <a:srgbClr val="FFFF00"/>
                </a:solidFill>
                <a:effectLst/>
                <a:uLnTx/>
                <a:uFillTx/>
                <a:latin typeface="Century Gothic" panose="020B0502020202020204"/>
                <a:ea typeface="+mj-ea"/>
                <a:cs typeface="+mj-cs"/>
              </a:rPr>
              <a:t>Regulatory</a:t>
            </a:r>
            <a:r>
              <a:rPr kumimoji="0" lang="en-IN" sz="6000" b="0" i="0" u="none" strike="noStrike" kern="1200" cap="all" spc="0" normalizeH="0" baseline="0" noProof="0" dirty="0">
                <a:ln>
                  <a:noFill/>
                </a:ln>
                <a:solidFill>
                  <a:srgbClr val="FFFF00"/>
                </a:solidFill>
                <a:effectLst/>
                <a:uLnTx/>
                <a:uFillTx/>
                <a:latin typeface="Century Gothic" panose="020B0502020202020204"/>
                <a:ea typeface="+mj-ea"/>
                <a:cs typeface="+mj-cs"/>
              </a:rPr>
              <a:t> </a:t>
            </a:r>
            <a:r>
              <a:rPr kumimoji="0" lang="en-IN" sz="3600" b="0" i="0" u="none" strike="noStrike" kern="1200" cap="all" spc="0" normalizeH="0" baseline="0" noProof="0" dirty="0">
                <a:ln>
                  <a:noFill/>
                </a:ln>
                <a:solidFill>
                  <a:srgbClr val="FFFF00"/>
                </a:solidFill>
                <a:effectLst/>
                <a:uLnTx/>
                <a:uFillTx/>
                <a:latin typeface="Century Gothic" panose="020B0502020202020204"/>
                <a:ea typeface="+mj-ea"/>
                <a:cs typeface="+mj-cs"/>
              </a:rPr>
              <a:t>Compliance</a:t>
            </a:r>
            <a:r>
              <a:rPr kumimoji="0" lang="en-IN" sz="6000" b="0" i="0" u="none" strike="noStrike" kern="1200" cap="all" spc="0" normalizeH="0" baseline="0" noProof="0" dirty="0">
                <a:ln>
                  <a:noFill/>
                </a:ln>
                <a:solidFill>
                  <a:srgbClr val="FFFF00"/>
                </a:solidFill>
                <a:effectLst/>
                <a:uLnTx/>
                <a:uFillTx/>
                <a:latin typeface="Century Gothic" panose="020B0502020202020204"/>
                <a:ea typeface="+mj-ea"/>
                <a:cs typeface="+mj-cs"/>
              </a:rPr>
              <a:t> </a:t>
            </a:r>
          </a:p>
        </p:txBody>
      </p:sp>
      <p:sp>
        <p:nvSpPr>
          <p:cNvPr id="4" name="Subtitle 2"/>
          <p:cNvSpPr txBox="1">
            <a:spLocks/>
          </p:cNvSpPr>
          <p:nvPr/>
        </p:nvSpPr>
        <p:spPr>
          <a:xfrm>
            <a:off x="1570230" y="2610782"/>
            <a:ext cx="9111916" cy="21249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t>google takes a global approach to </a:t>
            </a:r>
            <a:r>
              <a:rPr kumimoji="0" lang="en-IN" sz="2000" b="1" i="0" u="none" strike="noStrike" kern="1200" cap="none" spc="0" normalizeH="0" baseline="0" noProof="0" dirty="0">
                <a:ln>
                  <a:noFill/>
                </a:ln>
                <a:solidFill>
                  <a:sysClr val="window" lastClr="FFFFFF"/>
                </a:solidFill>
                <a:effectLst/>
                <a:uLnTx/>
                <a:uFillTx/>
                <a:latin typeface="Century Gothic" panose="020B0502020202020204"/>
                <a:ea typeface="+mn-ea"/>
                <a:cs typeface="+mn-cs"/>
              </a:rPr>
              <a:t>o</a:t>
            </a:r>
            <a:r>
              <a:rPr kumimoji="0" lang="en-IN" sz="2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t>ur commitments on data processing. google   operate in a global environment. g suite offers a data processing amendment and </a:t>
            </a:r>
            <a:r>
              <a:rPr kumimoji="0" lang="en-IN" sz="2000" b="0" i="0" u="none" strike="noStrike" kern="1200" cap="none" spc="0" normalizeH="0" baseline="0" noProof="0" dirty="0" err="1">
                <a:ln>
                  <a:noFill/>
                </a:ln>
                <a:solidFill>
                  <a:sysClr val="window" lastClr="FFFFFF"/>
                </a:solidFill>
                <a:effectLst/>
                <a:uLnTx/>
                <a:uFillTx/>
                <a:latin typeface="Century Gothic" panose="020B0502020202020204"/>
                <a:ea typeface="+mn-ea"/>
                <a:cs typeface="+mn-cs"/>
              </a:rPr>
              <a:t>eu</a:t>
            </a:r>
            <a:r>
              <a:rPr kumimoji="0" lang="en-IN" sz="2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t> model contract clauses to facilitate compliance with jurisdictional-specific laws or regulations. your organization can opt into our data processing amendment by following the instructions in our help </a:t>
            </a:r>
            <a:r>
              <a:rPr kumimoji="0" lang="en-IN" sz="2000" b="0" i="0" u="none" strike="noStrike" kern="1200" cap="none" spc="0" normalizeH="0" baseline="0" noProof="0" dirty="0" err="1">
                <a:ln>
                  <a:noFill/>
                </a:ln>
                <a:solidFill>
                  <a:sysClr val="window" lastClr="FFFFFF"/>
                </a:solidFill>
                <a:effectLst/>
                <a:uLnTx/>
                <a:uFillTx/>
                <a:latin typeface="Century Gothic" panose="020B0502020202020204"/>
                <a:ea typeface="+mn-ea"/>
                <a:cs typeface="+mn-cs"/>
              </a:rPr>
              <a:t>center</a:t>
            </a:r>
            <a:r>
              <a:rPr kumimoji="0" lang="en-IN" sz="2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t>. </a:t>
            </a:r>
          </a:p>
        </p:txBody>
      </p:sp>
    </p:spTree>
    <p:extLst>
      <p:ext uri="{BB962C8B-B14F-4D97-AF65-F5344CB8AC3E}">
        <p14:creationId xmlns:p14="http://schemas.microsoft.com/office/powerpoint/2010/main" val="377694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3999" y="581891"/>
            <a:ext cx="7235687" cy="95794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600" b="0" i="0" u="none" strike="noStrike" kern="1200" cap="all" spc="0" normalizeH="0" baseline="0" noProof="0" dirty="0">
                <a:ln>
                  <a:noFill/>
                </a:ln>
                <a:solidFill>
                  <a:srgbClr val="FFFF00"/>
                </a:solidFill>
                <a:effectLst/>
                <a:uLnTx/>
                <a:uFillTx/>
                <a:latin typeface="Century Gothic" panose="020B0502020202020204"/>
                <a:ea typeface="+mj-ea"/>
                <a:cs typeface="+mj-cs"/>
              </a:rPr>
              <a:t>CLOUD COMPUTING IN CEP</a:t>
            </a:r>
          </a:p>
        </p:txBody>
      </p:sp>
      <p:sp>
        <p:nvSpPr>
          <p:cNvPr id="3" name="Subtitle 2"/>
          <p:cNvSpPr txBox="1">
            <a:spLocks/>
          </p:cNvSpPr>
          <p:nvPr/>
        </p:nvSpPr>
        <p:spPr>
          <a:xfrm>
            <a:off x="1121821" y="1804651"/>
            <a:ext cx="10189029" cy="31350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000" b="0" i="0" u="none" strike="noStrike" kern="1200" cap="none" spc="0" normalizeH="0" baseline="0" noProof="0">
                <a:ln>
                  <a:noFill/>
                </a:ln>
                <a:solidFill>
                  <a:sysClr val="window" lastClr="FFFFFF"/>
                </a:solidFill>
                <a:effectLst/>
                <a:uLnTx/>
                <a:uFillTx/>
                <a:latin typeface="Century Gothic" panose="020B0502020202020204"/>
                <a:ea typeface="+mn-ea"/>
                <a:cs typeface="+mn-cs"/>
              </a:rPr>
              <a:t>internet of things (ioT) has posed new requirements to the underlying processing architecture, specially for real-time applications, such as event-detection services. complex event processing (cep) engines provide a powerful tool to implement these services. fog computing has raised as a solution to support ioT real-time applications, in contrast to the cloud-based approach. this work is aimed at analysing a cep-based fog architecture for real-time ioT applications that uses a publish-subscribe protocol. a testbed has been developed with low-cost and local resources to verify the suitability of cep-engines to low-cost computing resources. to assess performance we have analysed the effectiveness and cost of the proposal in terms of latency and resource usage, respectively</a:t>
            </a:r>
            <a:endParaRPr kumimoji="0" lang="en-IN" sz="2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387690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395350" y="1757548"/>
            <a:ext cx="10341429" cy="313508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000" b="0" i="0" u="none" strike="noStrike" kern="1200" cap="none" spc="0" normalizeH="0" baseline="0" noProof="0">
                <a:ln>
                  <a:noFill/>
                </a:ln>
                <a:solidFill>
                  <a:sysClr val="window" lastClr="FFFFFF"/>
                </a:solidFill>
                <a:effectLst/>
                <a:uLnTx/>
                <a:uFillTx/>
                <a:latin typeface="Century Gothic" panose="020B0502020202020204"/>
                <a:ea typeface="+mn-ea"/>
                <a:cs typeface="+mn-cs"/>
              </a:rPr>
              <a:t> Results show that the fog computing architecture reduces event-detection latencies up to 35%, while the available computing resources are being used more efficiently, when compared to a cloud deployment. performance evaluation also identifies the communication between the cep-engine and the final users as the most time consuming component of latency. moreover, the latency analysis concludes that the time required by cep-engine is related to the compute resources, but is nonlinear dependent of the number of things connected. keywords: fog computing, cloud computing, edge computing, complex event processing, real-time iot applications, benchmark analysis.</a:t>
            </a:r>
            <a:endParaRPr kumimoji="0" lang="en-IN" sz="20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924630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8119869" y="643466"/>
            <a:ext cx="3143875" cy="5571065"/>
          </a:xfrm>
        </p:spPr>
        <p:txBody>
          <a:bodyPr anchor="ctr">
            <a:normAutofit/>
          </a:bodyPr>
          <a:lstStyle/>
          <a:p>
            <a:r>
              <a:rPr lang="en-US" sz="3600" dirty="0"/>
              <a:t> </a:t>
            </a:r>
            <a:endParaRPr lang="en-US" sz="3600" b="1" dirty="0"/>
          </a:p>
        </p:txBody>
      </p:sp>
      <p:sp>
        <p:nvSpPr>
          <p:cNvPr id="11" name="Rectangle 10">
            <a:extLst>
              <a:ext uri="{FF2B5EF4-FFF2-40B4-BE49-F238E27FC236}">
                <a16:creationId xmlns:a16="http://schemas.microsoft.com/office/drawing/2014/main" id="{8FBC750A-B8E7-49A0-A00A-F72451271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3" name="Rectangle 12">
            <a:extLst>
              <a:ext uri="{FF2B5EF4-FFF2-40B4-BE49-F238E27FC236}">
                <a16:creationId xmlns:a16="http://schemas.microsoft.com/office/drawing/2014/main" id="{544D0436-4FAC-43D1-9565-515BBE80D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cxnSp>
        <p:nvCxnSpPr>
          <p:cNvPr id="15" name="Straight Connector 14">
            <a:extLst>
              <a:ext uri="{FF2B5EF4-FFF2-40B4-BE49-F238E27FC236}">
                <a16:creationId xmlns:a16="http://schemas.microsoft.com/office/drawing/2014/main" id="{9F82E424-AAF6-43AC-AC56-03BA23E0C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6" name="Content Placeholder 5" descr="chart placeholder">
            <a:extLst>
              <a:ext uri="{FF2B5EF4-FFF2-40B4-BE49-F238E27FC236}">
                <a16:creationId xmlns:a16="http://schemas.microsoft.com/office/drawing/2014/main" id="{4F8339CB-596F-46C7-A612-EA1CB5750EDB}"/>
              </a:ext>
            </a:extLst>
          </p:cNvPr>
          <p:cNvGraphicFramePr>
            <a:graphicFrameLocks noGrp="1"/>
          </p:cNvGraphicFramePr>
          <p:nvPr>
            <p:ph idx="1"/>
            <p:extLst>
              <p:ext uri="{D42A27DB-BD31-4B8C-83A1-F6EECF244321}">
                <p14:modId xmlns:p14="http://schemas.microsoft.com/office/powerpoint/2010/main" val="3805071212"/>
              </p:ext>
            </p:extLst>
          </p:nvPr>
        </p:nvGraphicFramePr>
        <p:xfrm>
          <a:off x="5155004" y="3333659"/>
          <a:ext cx="6243992" cy="5571065"/>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8E2B7679-05FB-48A8-904E-5CCB62C02959}"/>
              </a:ext>
            </a:extLst>
          </p:cNvPr>
          <p:cNvSpPr txBox="1"/>
          <p:nvPr/>
        </p:nvSpPr>
        <p:spPr>
          <a:xfrm>
            <a:off x="318052" y="304800"/>
            <a:ext cx="6785811" cy="923330"/>
          </a:xfrm>
          <a:prstGeom prst="rect">
            <a:avLst/>
          </a:prstGeom>
          <a:noFill/>
        </p:spPr>
        <p:txBody>
          <a:bodyPr wrap="square" rtlCol="0">
            <a:spAutoFit/>
          </a:bodyPr>
          <a:lstStyle/>
          <a:p>
            <a:pPr algn="ctr"/>
            <a:r>
              <a:rPr lang="en-IN" sz="5400" dirty="0"/>
              <a:t>FACT</a:t>
            </a:r>
          </a:p>
        </p:txBody>
      </p:sp>
      <p:sp>
        <p:nvSpPr>
          <p:cNvPr id="4" name="TextBox 3">
            <a:extLst>
              <a:ext uri="{FF2B5EF4-FFF2-40B4-BE49-F238E27FC236}">
                <a16:creationId xmlns:a16="http://schemas.microsoft.com/office/drawing/2014/main" id="{43D3A320-9A9C-43E5-B2C6-08B1B2AFF58F}"/>
              </a:ext>
            </a:extLst>
          </p:cNvPr>
          <p:cNvSpPr txBox="1"/>
          <p:nvPr/>
        </p:nvSpPr>
        <p:spPr>
          <a:xfrm>
            <a:off x="106017" y="1338470"/>
            <a:ext cx="7338152" cy="5519530"/>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14143E75-5C60-4676-B046-66470A92EC18}"/>
              </a:ext>
            </a:extLst>
          </p:cNvPr>
          <p:cNvSpPr txBox="1"/>
          <p:nvPr/>
        </p:nvSpPr>
        <p:spPr>
          <a:xfrm>
            <a:off x="622852" y="1283300"/>
            <a:ext cx="45719" cy="369332"/>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254D0E56-4BE6-42BD-957D-2D25171AD7D6}"/>
              </a:ext>
            </a:extLst>
          </p:cNvPr>
          <p:cNvSpPr txBox="1"/>
          <p:nvPr/>
        </p:nvSpPr>
        <p:spPr>
          <a:xfrm>
            <a:off x="363771" y="1652632"/>
            <a:ext cx="6199644" cy="4678204"/>
          </a:xfrm>
          <a:prstGeom prst="rect">
            <a:avLst/>
          </a:prstGeom>
          <a:noFill/>
        </p:spPr>
        <p:txBody>
          <a:bodyPr wrap="square" rtlCol="0">
            <a:spAutoFit/>
          </a:bodyPr>
          <a:lstStyle/>
          <a:p>
            <a:r>
              <a:rPr lang="en-IN" dirty="0">
                <a:solidFill>
                  <a:srgbClr val="00B050"/>
                </a:solidFill>
              </a:rPr>
              <a:t>“</a:t>
            </a:r>
            <a:r>
              <a:rPr lang="en-IN" sz="4000" dirty="0">
                <a:solidFill>
                  <a:srgbClr val="00B050"/>
                </a:solidFill>
              </a:rPr>
              <a:t>GOOGLE CLOUD IS THE CLEANEST CLOUD AS IT IS NET CARBON –NEUTRAL CLOUD AS ELECTRICITY USED IS MATCHED IS 100% WITH RENEWABLE ENERGY</a:t>
            </a:r>
            <a:r>
              <a:rPr lang="en-IN" sz="4000" dirty="0"/>
              <a:t>”</a:t>
            </a:r>
          </a:p>
          <a:p>
            <a:endParaRPr lang="en-IN" dirty="0"/>
          </a:p>
        </p:txBody>
      </p:sp>
      <p:pic>
        <p:nvPicPr>
          <p:cNvPr id="12" name="Picture 11">
            <a:extLst>
              <a:ext uri="{FF2B5EF4-FFF2-40B4-BE49-F238E27FC236}">
                <a16:creationId xmlns:a16="http://schemas.microsoft.com/office/drawing/2014/main" id="{8FA03B06-24DF-48CA-9687-19B5B9293736}"/>
              </a:ext>
            </a:extLst>
          </p:cNvPr>
          <p:cNvPicPr>
            <a:picLocks noChangeAspect="1"/>
          </p:cNvPicPr>
          <p:nvPr/>
        </p:nvPicPr>
        <p:blipFill>
          <a:blip r:embed="rId5"/>
          <a:stretch>
            <a:fillRect/>
          </a:stretch>
        </p:blipFill>
        <p:spPr>
          <a:xfrm>
            <a:off x="6459772" y="0"/>
            <a:ext cx="5732228" cy="6858000"/>
          </a:xfrm>
          <a:prstGeom prst="rect">
            <a:avLst/>
          </a:prstGeom>
        </p:spPr>
      </p:pic>
    </p:spTree>
    <p:extLst>
      <p:ext uri="{BB962C8B-B14F-4D97-AF65-F5344CB8AC3E}">
        <p14:creationId xmlns:p14="http://schemas.microsoft.com/office/powerpoint/2010/main" val="1414933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8B3EDD-B176-4513-8AED-0B840DDCAA39}"/>
              </a:ext>
            </a:extLst>
          </p:cNvPr>
          <p:cNvSpPr txBox="1"/>
          <p:nvPr/>
        </p:nvSpPr>
        <p:spPr>
          <a:xfrm>
            <a:off x="292100" y="101600"/>
            <a:ext cx="11607800" cy="1323439"/>
          </a:xfrm>
          <a:prstGeom prst="rect">
            <a:avLst/>
          </a:prstGeom>
          <a:noFill/>
        </p:spPr>
        <p:txBody>
          <a:bodyPr wrap="square" rtlCol="0">
            <a:spAutoFit/>
          </a:bodyPr>
          <a:lstStyle/>
          <a:p>
            <a:pPr algn="ctr"/>
            <a:r>
              <a:rPr lang="en-US" sz="8000" dirty="0"/>
              <a:t>CONTENT</a:t>
            </a:r>
            <a:endParaRPr lang="en-IN" sz="8000" dirty="0"/>
          </a:p>
        </p:txBody>
      </p:sp>
      <p:sp>
        <p:nvSpPr>
          <p:cNvPr id="4" name="TextBox 3">
            <a:extLst>
              <a:ext uri="{FF2B5EF4-FFF2-40B4-BE49-F238E27FC236}">
                <a16:creationId xmlns:a16="http://schemas.microsoft.com/office/drawing/2014/main" id="{7E53A97F-087F-4615-A5BF-E673E3971DFD}"/>
              </a:ext>
            </a:extLst>
          </p:cNvPr>
          <p:cNvSpPr txBox="1"/>
          <p:nvPr/>
        </p:nvSpPr>
        <p:spPr>
          <a:xfrm>
            <a:off x="292100" y="1270000"/>
            <a:ext cx="11506200" cy="6217087"/>
          </a:xfrm>
          <a:prstGeom prst="rect">
            <a:avLst/>
          </a:prstGeom>
          <a:noFill/>
        </p:spPr>
        <p:txBody>
          <a:bodyPr wrap="square" rtlCol="0">
            <a:spAutoFit/>
          </a:bodyPr>
          <a:lstStyle/>
          <a:p>
            <a:pPr marL="285750" indent="-285750">
              <a:buFont typeface="Arial" panose="020B0604020202020204" pitchFamily="34" charset="0"/>
              <a:buChar char="•"/>
            </a:pPr>
            <a:r>
              <a:rPr lang="en-US" sz="4400" dirty="0">
                <a:solidFill>
                  <a:srgbClr val="FFFF00"/>
                </a:solidFill>
              </a:rPr>
              <a:t>BIG QUERY</a:t>
            </a:r>
          </a:p>
          <a:p>
            <a:pPr marL="285750" indent="-285750">
              <a:buFont typeface="Arial" panose="020B0604020202020204" pitchFamily="34" charset="0"/>
              <a:buChar char="•"/>
            </a:pPr>
            <a:r>
              <a:rPr lang="en-IN" sz="4400" dirty="0">
                <a:solidFill>
                  <a:srgbClr val="FFFF00"/>
                </a:solidFill>
              </a:rPr>
              <a:t>BLOCKCHAIN</a:t>
            </a:r>
          </a:p>
          <a:p>
            <a:pPr marL="285750" indent="-285750">
              <a:buFont typeface="Arial" panose="020B0604020202020204" pitchFamily="34" charset="0"/>
              <a:buChar char="•"/>
            </a:pPr>
            <a:r>
              <a:rPr lang="en-US" sz="4400" dirty="0">
                <a:solidFill>
                  <a:srgbClr val="FFFF00"/>
                </a:solidFill>
              </a:rPr>
              <a:t>AUTOMATED APPLICATION DEPLOYMENT TO KUBERNETES ON GOOGLE CLOUD PLATFORM</a:t>
            </a:r>
          </a:p>
          <a:p>
            <a:pPr marL="285750" indent="-285750">
              <a:buFont typeface="Arial" panose="020B0604020202020204" pitchFamily="34" charset="0"/>
              <a:buChar char="•"/>
            </a:pPr>
            <a:r>
              <a:rPr lang="en-US" sz="4400" dirty="0">
                <a:solidFill>
                  <a:srgbClr val="FFFF00"/>
                </a:solidFill>
              </a:rPr>
              <a:t>IMPLEMENTATION OF KUBERNETES</a:t>
            </a:r>
          </a:p>
          <a:p>
            <a:pPr marL="285750" indent="-285750">
              <a:buFont typeface="Arial" panose="020B0604020202020204" pitchFamily="34" charset="0"/>
              <a:buChar char="•"/>
            </a:pPr>
            <a:r>
              <a:rPr kumimoji="0" lang="en-IN" sz="4400" b="0" i="0" u="none" strike="noStrike" kern="1200" cap="all" spc="0" normalizeH="0" baseline="0" noProof="0" dirty="0">
                <a:ln>
                  <a:noFill/>
                </a:ln>
                <a:solidFill>
                  <a:srgbClr val="FFFF00"/>
                </a:solidFill>
                <a:effectLst/>
                <a:uLnTx/>
                <a:uFillTx/>
                <a:latin typeface="Century Gothic" panose="020B0502020202020204"/>
                <a:ea typeface="+mj-ea"/>
                <a:cs typeface="+mj-cs"/>
              </a:rPr>
              <a:t>Security and compliance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all" spc="0" normalizeH="0" baseline="0" noProof="0">
                <a:ln>
                  <a:noFill/>
                </a:ln>
                <a:solidFill>
                  <a:srgbClr val="FFFF00"/>
                </a:solidFill>
                <a:effectLst/>
                <a:uLnTx/>
                <a:uFillTx/>
                <a:latin typeface="Century Gothic" panose="020B0502020202020204"/>
                <a:ea typeface="+mj-ea"/>
                <a:cs typeface="+mj-cs"/>
              </a:rPr>
              <a:t>CLOUD COMPUTING IN CEP</a:t>
            </a:r>
          </a:p>
          <a:p>
            <a:pPr marL="285750" indent="-285750">
              <a:buFont typeface="Arial" panose="020B0604020202020204" pitchFamily="34" charset="0"/>
              <a:buChar char="•"/>
            </a:pPr>
            <a:endParaRPr kumimoji="0" lang="en-IN" sz="1800" b="0" i="0" u="none" strike="noStrike" kern="1200" cap="all" spc="0" normalizeH="0" baseline="0" noProof="0" dirty="0">
              <a:ln>
                <a:noFill/>
              </a:ln>
              <a:solidFill>
                <a:srgbClr val="FFFF00"/>
              </a:solidFill>
              <a:effectLst/>
              <a:uLnTx/>
              <a:uFillTx/>
              <a:latin typeface="Century Gothic" panose="020B0502020202020204"/>
              <a:ea typeface="+mj-ea"/>
              <a:cs typeface="+mj-cs"/>
            </a:endParaRPr>
          </a:p>
          <a:p>
            <a:pPr marL="285750" indent="-285750">
              <a:buFont typeface="Arial" panose="020B0604020202020204" pitchFamily="34" charset="0"/>
              <a:buChar char="•"/>
            </a:pPr>
            <a:endParaRPr lang="en-US" sz="1800" dirty="0">
              <a:solidFill>
                <a:srgbClr val="FFFF00"/>
              </a:solidFill>
            </a:endParaRPr>
          </a:p>
          <a:p>
            <a:pPr marL="285750" indent="-285750">
              <a:buFont typeface="Arial" panose="020B0604020202020204" pitchFamily="34" charset="0"/>
              <a:buChar char="•"/>
            </a:pPr>
            <a:endParaRPr lang="en-IN" dirty="0">
              <a:solidFill>
                <a:srgbClr val="FFFF00"/>
              </a:solidFill>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801353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6844" y="142854"/>
            <a:ext cx="8858312" cy="785817"/>
          </a:xfrm>
        </p:spPr>
        <p:txBody>
          <a:bodyPr>
            <a:noAutofit/>
          </a:bodyPr>
          <a:lstStyle/>
          <a:p>
            <a:pPr algn="ctr"/>
            <a:r>
              <a:rPr lang="en-IN" sz="3200" dirty="0">
                <a:solidFill>
                  <a:srgbClr val="FFFF00"/>
                </a:solidFill>
              </a:rPr>
              <a:t>Google Cloud Platform</a:t>
            </a:r>
            <a:endParaRPr lang="en-US" sz="3200" dirty="0">
              <a:solidFill>
                <a:srgbClr val="FFFF00"/>
              </a:solidFill>
            </a:endParaRPr>
          </a:p>
        </p:txBody>
      </p:sp>
      <p:sp>
        <p:nvSpPr>
          <p:cNvPr id="3" name="Subtitle 2"/>
          <p:cNvSpPr>
            <a:spLocks noGrp="1"/>
          </p:cNvSpPr>
          <p:nvPr>
            <p:ph type="subTitle" idx="1"/>
          </p:nvPr>
        </p:nvSpPr>
        <p:spPr>
          <a:xfrm>
            <a:off x="1666844" y="1142984"/>
            <a:ext cx="8858312" cy="5500726"/>
          </a:xfrm>
        </p:spPr>
        <p:txBody>
          <a:bodyPr>
            <a:normAutofit lnSpcReduction="10000"/>
          </a:bodyPr>
          <a:lstStyle/>
          <a:p>
            <a:pPr algn="l"/>
            <a:r>
              <a:rPr lang="en-US" sz="2600" b="1" i="1" dirty="0">
                <a:solidFill>
                  <a:srgbClr val="FFFF00"/>
                </a:solidFill>
              </a:rPr>
              <a:t>WHAT IS GOOGLE CLOUD PLATFORM?</a:t>
            </a:r>
          </a:p>
          <a:p>
            <a:pPr algn="ctr"/>
            <a:r>
              <a:rPr lang="en-US" i="1" dirty="0"/>
              <a:t>The Google Cloud Platform is also known as GCP. The Google cloud platform is a product of Google. It is a platform which provides cloud services to the users. To look at the operation of the Google cloud platform, this platform works on the same architecture on which other products of Google work; for example, YouTube and Google.</a:t>
            </a:r>
          </a:p>
          <a:p>
            <a:pPr algn="ctr"/>
            <a:r>
              <a:rPr lang="en-US" i="1" dirty="0"/>
              <a:t> The services which are provided by this platform are data storage, data analytics, machine learning, computing, etc. The Google cloud platform is written in Java, C++, Go, Ruby and Python programming language. People can register themselves on this platform by using their bank account details and credit card as well. The Google cloud platform provides three types of computing environments. These are Infrastructure as a service, server-less computing, and platform as a service. These environments are also known as Iaas, Saas and Paas.</a:t>
            </a:r>
          </a:p>
          <a:p>
            <a:pPr algn="ctr"/>
            <a:r>
              <a:rPr lang="en-IN" sz="2600" i="1" dirty="0"/>
              <a:t>what’s new in gcp</a:t>
            </a:r>
            <a:r>
              <a:rPr lang="en-IN" sz="1900" i="1" dirty="0"/>
              <a:t>-</a:t>
            </a:r>
            <a:r>
              <a:rPr lang="en-US" i="1" dirty="0"/>
              <a:t>API security—Google Cloud Apigee API management platform's latest release, Apigee X, works with Cloud Armor to protect your APIs with advanced security technology including DDoS protection, geo-fencing, OAuth, and API keys. </a:t>
            </a:r>
          </a:p>
        </p:txBody>
      </p:sp>
    </p:spTree>
    <p:extLst>
      <p:ext uri="{BB962C8B-B14F-4D97-AF65-F5344CB8AC3E}">
        <p14:creationId xmlns:p14="http://schemas.microsoft.com/office/powerpoint/2010/main" val="3072149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285728"/>
            <a:ext cx="8229600" cy="1143000"/>
          </a:xfrm>
        </p:spPr>
        <p:txBody>
          <a:bodyPr>
            <a:normAutofit/>
          </a:bodyPr>
          <a:lstStyle/>
          <a:p>
            <a:r>
              <a:rPr lang="en-IN" sz="4000" dirty="0">
                <a:solidFill>
                  <a:srgbClr val="FFFF00"/>
                </a:solidFill>
              </a:rPr>
              <a:t>Big query</a:t>
            </a:r>
            <a:endParaRPr lang="en-US" sz="4000" dirty="0">
              <a:solidFill>
                <a:srgbClr val="FFFF00"/>
              </a:solidFill>
            </a:endParaRPr>
          </a:p>
        </p:txBody>
      </p:sp>
      <p:sp>
        <p:nvSpPr>
          <p:cNvPr id="3" name="Content Placeholder 2"/>
          <p:cNvSpPr>
            <a:spLocks noGrp="1"/>
          </p:cNvSpPr>
          <p:nvPr>
            <p:ph idx="1"/>
          </p:nvPr>
        </p:nvSpPr>
        <p:spPr>
          <a:xfrm>
            <a:off x="2095472" y="1357298"/>
            <a:ext cx="8072495" cy="4929222"/>
          </a:xfrm>
        </p:spPr>
        <p:txBody>
          <a:bodyPr>
            <a:normAutofit/>
          </a:bodyPr>
          <a:lstStyle/>
          <a:p>
            <a:pPr>
              <a:buNone/>
            </a:pPr>
            <a:r>
              <a:rPr lang="en-US" i="1" dirty="0"/>
              <a:t>Storing and querying massive datasets can be time consuming and expensive without the right hardware and infrastructure. BigQuery is an enterprise data warehouse that solves this problem by enabling super-fast SQL queries using the processing power of Google's infrastructure. Simply move your data into BigQuery and let us handle the hard work. You can control access to both the project and your data based on your business needs, such as giving others the ability to view or query your data.</a:t>
            </a:r>
          </a:p>
          <a:p>
            <a:pPr>
              <a:buNone/>
            </a:pPr>
            <a:r>
              <a:rPr lang="en-US" i="1" dirty="0"/>
              <a:t>You can access BigQuery by using the Cloud Console, by using the </a:t>
            </a:r>
            <a:r>
              <a:rPr lang="en-US" i="1" dirty="0" err="1"/>
              <a:t>bq</a:t>
            </a:r>
            <a:r>
              <a:rPr lang="en-US" i="1" dirty="0"/>
              <a:t> command-line tool, or by making calls to the BigQuery REST API using a variety of client libraries such as Java, .NET, or Python. There are also a variety of third-party tools that you can use to interact with BigQuery, such as visualizing the data or loading the data.</a:t>
            </a:r>
          </a:p>
          <a:p>
            <a:pPr>
              <a:buNone/>
            </a:pPr>
            <a:r>
              <a:rPr lang="en-US" i="1" dirty="0"/>
              <a:t>BigQuery is fully-managed. To get started, you don't need to deploy any resources, such as disks and virtual machines.</a:t>
            </a:r>
          </a:p>
        </p:txBody>
      </p:sp>
    </p:spTree>
    <p:extLst>
      <p:ext uri="{BB962C8B-B14F-4D97-AF65-F5344CB8AC3E}">
        <p14:creationId xmlns:p14="http://schemas.microsoft.com/office/powerpoint/2010/main" val="3735233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45" y="142854"/>
            <a:ext cx="9001155" cy="1285883"/>
          </a:xfrm>
        </p:spPr>
        <p:txBody>
          <a:bodyPr>
            <a:normAutofit/>
          </a:bodyPr>
          <a:lstStyle/>
          <a:p>
            <a:r>
              <a:rPr lang="en-IN" dirty="0">
                <a:solidFill>
                  <a:srgbClr val="FFFF00"/>
                </a:solidFill>
              </a:rPr>
              <a:t>Weather forecast with vision API and Image Processing</a:t>
            </a:r>
            <a:endParaRPr lang="en-US" dirty="0">
              <a:solidFill>
                <a:srgbClr val="FFFF00"/>
              </a:solidFill>
            </a:endParaRPr>
          </a:p>
        </p:txBody>
      </p:sp>
      <p:sp>
        <p:nvSpPr>
          <p:cNvPr id="3" name="Content Placeholder 2"/>
          <p:cNvSpPr>
            <a:spLocks noGrp="1"/>
          </p:cNvSpPr>
          <p:nvPr>
            <p:ph idx="1"/>
          </p:nvPr>
        </p:nvSpPr>
        <p:spPr>
          <a:xfrm>
            <a:off x="1524000" y="1285860"/>
            <a:ext cx="9001156" cy="5429288"/>
          </a:xfrm>
        </p:spPr>
        <p:txBody>
          <a:bodyPr>
            <a:normAutofit/>
          </a:bodyPr>
          <a:lstStyle/>
          <a:p>
            <a:pPr>
              <a:buNone/>
            </a:pPr>
            <a:r>
              <a:rPr lang="en-US" sz="1600" i="1" dirty="0"/>
              <a:t>The observational data on its own tells you what</a:t>
            </a:r>
          </a:p>
          <a:p>
            <a:pPr>
              <a:buNone/>
            </a:pPr>
            <a:r>
              <a:rPr lang="en-US" i="1" dirty="0"/>
              <a:t> happened at a specific location in the past, </a:t>
            </a:r>
          </a:p>
          <a:p>
            <a:pPr>
              <a:buNone/>
            </a:pPr>
            <a:r>
              <a:rPr lang="en-US" i="1" dirty="0"/>
              <a:t>weather model data can be interpolated </a:t>
            </a:r>
          </a:p>
          <a:p>
            <a:pPr>
              <a:buNone/>
            </a:pPr>
            <a:r>
              <a:rPr lang="en-US" i="1" dirty="0"/>
              <a:t>to give you a forecast for any location.</a:t>
            </a:r>
          </a:p>
          <a:p>
            <a:pPr>
              <a:buNone/>
            </a:pPr>
            <a:r>
              <a:rPr lang="en-US" i="1" dirty="0"/>
              <a:t>These forecast data can significantly</a:t>
            </a:r>
          </a:p>
          <a:p>
            <a:pPr>
              <a:buNone/>
            </a:pPr>
            <a:r>
              <a:rPr lang="en-US" i="1" dirty="0"/>
              <a:t> deviate from the truth  on the ground.</a:t>
            </a:r>
          </a:p>
          <a:p>
            <a:pPr>
              <a:buNone/>
            </a:pPr>
            <a:r>
              <a:rPr lang="en-US" sz="1700" i="1" dirty="0"/>
              <a:t>Weather models on their own typically struggle in topographically challenging environments, for example in alpine regions, where the difference between actual elevation and the modelled elevation can be significant, which impacts the quality of the forecasted parameters.</a:t>
            </a:r>
          </a:p>
          <a:p>
            <a:pPr>
              <a:buNone/>
            </a:pPr>
            <a:r>
              <a:rPr lang="en-US" sz="1600" i="1" dirty="0"/>
              <a:t>To overcome these challenges Meteomatics brings together a proven interpolation technique, the most recent observational data taken from weather stations, satellite images, and radar and combines these with model data that has already been snapped to NASA’s 90m digital terrain model. In this way we can deliver a highly accurate forecast for any location.</a:t>
            </a:r>
          </a:p>
          <a:p>
            <a:pPr>
              <a:buNone/>
            </a:pPr>
            <a:r>
              <a:rPr lang="en-US" sz="1600" i="1" dirty="0"/>
              <a:t>As Meteomatics API requests are not precomputed when you query for weather data, you always receive the most recently updated forecast data.</a:t>
            </a:r>
          </a:p>
        </p:txBody>
      </p:sp>
      <p:pic>
        <p:nvPicPr>
          <p:cNvPr id="4" name="Picture 3" descr="WhatsApp Image 1.jpeg"/>
          <p:cNvPicPr>
            <a:picLocks noChangeAspect="1"/>
          </p:cNvPicPr>
          <p:nvPr/>
        </p:nvPicPr>
        <p:blipFill>
          <a:blip r:embed="rId2"/>
          <a:stretch>
            <a:fillRect/>
          </a:stretch>
        </p:blipFill>
        <p:spPr>
          <a:xfrm>
            <a:off x="5667372" y="785794"/>
            <a:ext cx="4857784" cy="2857520"/>
          </a:xfrm>
          <a:prstGeom prst="rect">
            <a:avLst/>
          </a:prstGeom>
        </p:spPr>
      </p:pic>
    </p:spTree>
    <p:extLst>
      <p:ext uri="{BB962C8B-B14F-4D97-AF65-F5344CB8AC3E}">
        <p14:creationId xmlns:p14="http://schemas.microsoft.com/office/powerpoint/2010/main" val="1476524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FF00"/>
                </a:solidFill>
              </a:rPr>
              <a:t>BLOCKCHAIN</a:t>
            </a:r>
            <a:r>
              <a:rPr lang="en-IN" dirty="0"/>
              <a:t>-</a:t>
            </a:r>
            <a:endParaRPr lang="en-US" dirty="0"/>
          </a:p>
        </p:txBody>
      </p:sp>
      <p:sp>
        <p:nvSpPr>
          <p:cNvPr id="3" name="Content Placeholder 2"/>
          <p:cNvSpPr>
            <a:spLocks noGrp="1"/>
          </p:cNvSpPr>
          <p:nvPr>
            <p:ph idx="1"/>
          </p:nvPr>
        </p:nvSpPr>
        <p:spPr>
          <a:xfrm>
            <a:off x="1666844" y="2142068"/>
            <a:ext cx="8858312" cy="4430204"/>
          </a:xfrm>
        </p:spPr>
        <p:txBody>
          <a:bodyPr>
            <a:normAutofit/>
          </a:bodyPr>
          <a:lstStyle/>
          <a:p>
            <a:pPr>
              <a:buNone/>
            </a:pPr>
            <a:endParaRPr lang="en-US" dirty="0"/>
          </a:p>
          <a:p>
            <a:pPr>
              <a:buNone/>
            </a:pPr>
            <a:r>
              <a:rPr lang="en-US" sz="2000" dirty="0"/>
              <a:t>Blockchain is a system of recording information in a way that makes it difficult or impossible to change, hack, or cheat the system.</a:t>
            </a:r>
          </a:p>
          <a:p>
            <a:pPr>
              <a:buNone/>
            </a:pPr>
            <a:r>
              <a:rPr lang="en-US" sz="2000" dirty="0"/>
              <a:t>A blockchain is essentially a digital ledger of transactions that is duplicated and distributed across the entire network of computer systems on the blockchain. Each block in the chain contains a number of transactions, and every time a new transaction occurs on the blockchain, a record of that transaction is added to every participant’s ledger. The decentralised database managed by multiple participants is known as Distributed Ledger Technology (DLT).</a:t>
            </a:r>
          </a:p>
          <a:p>
            <a:pPr>
              <a:buNone/>
            </a:pPr>
            <a:r>
              <a:rPr lang="en-US" sz="2000" dirty="0"/>
              <a:t>Blockchain is a type of DLT in which transactions are recorded with an immutable cryptographic signature called a hash.</a:t>
            </a:r>
          </a:p>
        </p:txBody>
      </p:sp>
      <p:pic>
        <p:nvPicPr>
          <p:cNvPr id="4" name="Picture 3" descr="WhatsApp Image.jpeg"/>
          <p:cNvPicPr>
            <a:picLocks noChangeAspect="1"/>
          </p:cNvPicPr>
          <p:nvPr/>
        </p:nvPicPr>
        <p:blipFill>
          <a:blip r:embed="rId2"/>
          <a:stretch>
            <a:fillRect/>
          </a:stretch>
        </p:blipFill>
        <p:spPr>
          <a:xfrm>
            <a:off x="4810116" y="142852"/>
            <a:ext cx="5686436" cy="2357454"/>
          </a:xfrm>
          <a:prstGeom prst="rect">
            <a:avLst/>
          </a:prstGeom>
        </p:spPr>
      </p:pic>
    </p:spTree>
    <p:extLst>
      <p:ext uri="{BB962C8B-B14F-4D97-AF65-F5344CB8AC3E}">
        <p14:creationId xmlns:p14="http://schemas.microsoft.com/office/powerpoint/2010/main" val="973737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8283" y="214292"/>
            <a:ext cx="8786873" cy="928693"/>
          </a:xfrm>
        </p:spPr>
        <p:txBody>
          <a:bodyPr>
            <a:noAutofit/>
          </a:bodyPr>
          <a:lstStyle/>
          <a:p>
            <a:r>
              <a:rPr lang="en-US" sz="2800" dirty="0">
                <a:solidFill>
                  <a:srgbClr val="FFFF00"/>
                </a:solidFill>
              </a:rPr>
              <a:t>There are three reasons why you need to know about Blockchain</a:t>
            </a:r>
            <a:r>
              <a:rPr lang="en-US" sz="2800" dirty="0"/>
              <a:t>:</a:t>
            </a:r>
            <a:br>
              <a:rPr lang="en-US" sz="2800" dirty="0"/>
            </a:br>
            <a:endParaRPr lang="en-US" sz="2800" dirty="0"/>
          </a:p>
        </p:txBody>
      </p:sp>
      <p:sp>
        <p:nvSpPr>
          <p:cNvPr id="3" name="Content Placeholder 2"/>
          <p:cNvSpPr>
            <a:spLocks noGrp="1"/>
          </p:cNvSpPr>
          <p:nvPr>
            <p:ph idx="1"/>
          </p:nvPr>
        </p:nvSpPr>
        <p:spPr>
          <a:xfrm>
            <a:off x="1666845" y="1214422"/>
            <a:ext cx="8858311" cy="5429288"/>
          </a:xfrm>
        </p:spPr>
        <p:txBody>
          <a:bodyPr>
            <a:normAutofit/>
          </a:bodyPr>
          <a:lstStyle/>
          <a:p>
            <a:pPr>
              <a:buNone/>
            </a:pPr>
            <a:r>
              <a:rPr lang="en-US" sz="1600" dirty="0"/>
              <a:t>Blockchain technology doesn't have to exist publicly. It can also exist privately where nodes are simply points in a private network and the Blockchain acts similarly to a distributed ledger. Financial institutions specifically are under tremendous pressure to demonstrate regulatory compliance and many are now moving ahead with Blockchain implementations. Secure solutions like Blockchain can be a crucial building block to reduce compliance costs.</a:t>
            </a:r>
          </a:p>
          <a:p>
            <a:pPr>
              <a:buNone/>
            </a:pPr>
            <a:endParaRPr lang="en-US" sz="1600" dirty="0"/>
          </a:p>
          <a:p>
            <a:pPr>
              <a:buNone/>
            </a:pPr>
            <a:r>
              <a:rPr lang="en-US" sz="1600" dirty="0"/>
              <a:t> Block-chain technology is broader than finance. It can be applied to any multi-step transaction where traceability and visibility is required. Supply chain is a notable use case where Blockchain can be leveraged to manage and sign contracts and audit product provenance. It could also be leveraged for votation platforms, titles and deed management - amongst myriad other uses. As the digital and physical worlds converge, the practical applications of Blockchain will only grow.</a:t>
            </a:r>
          </a:p>
          <a:p>
            <a:pPr>
              <a:buNone/>
            </a:pPr>
            <a:endParaRPr lang="en-US" sz="1600" dirty="0"/>
          </a:p>
          <a:p>
            <a:pPr>
              <a:buNone/>
            </a:pPr>
            <a:r>
              <a:rPr lang="en-US" sz="1600" dirty="0"/>
              <a:t>The exponential and disruptive growth of Blockchain will come from the convergence of public and private Blockchains to an ecosystem where firms, customers and suppliers can collaborate in a secure, auditable and virtual way.</a:t>
            </a:r>
          </a:p>
          <a:p>
            <a:pPr>
              <a:buNone/>
            </a:pPr>
            <a:r>
              <a:rPr lang="en-IN" sz="2000" dirty="0"/>
              <a:t>FEATURES:</a:t>
            </a:r>
            <a:r>
              <a:rPr lang="en-IN" dirty="0"/>
              <a:t>Immutability,Decentralized,Faster Settlement,Enhanced Security,Distributed Ledgers,Consensus</a:t>
            </a:r>
            <a:endParaRPr lang="en-US" dirty="0"/>
          </a:p>
          <a:p>
            <a:endParaRPr lang="en-US" dirty="0"/>
          </a:p>
        </p:txBody>
      </p:sp>
    </p:spTree>
    <p:extLst>
      <p:ext uri="{BB962C8B-B14F-4D97-AF65-F5344CB8AC3E}">
        <p14:creationId xmlns:p14="http://schemas.microsoft.com/office/powerpoint/2010/main" val="1240066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7D5E-AD21-467A-BCFF-385C6EE3217F}"/>
              </a:ext>
            </a:extLst>
          </p:cNvPr>
          <p:cNvSpPr>
            <a:spLocks noGrp="1"/>
          </p:cNvSpPr>
          <p:nvPr>
            <p:ph type="ctrTitle"/>
          </p:nvPr>
        </p:nvSpPr>
        <p:spPr>
          <a:xfrm>
            <a:off x="3578087" y="1"/>
            <a:ext cx="5830956" cy="927652"/>
          </a:xfrm>
        </p:spPr>
        <p:txBody>
          <a:bodyPr>
            <a:normAutofit/>
          </a:bodyPr>
          <a:lstStyle/>
          <a:p>
            <a:r>
              <a:rPr lang="en-US" sz="2400" dirty="0"/>
              <a:t>AUTOMATED APPLICATION DEPLOYMENT TO KUBERNETES ON GOOGLE CLOUD PLATFORM</a:t>
            </a:r>
            <a:endParaRPr lang="en-IN" sz="2400" dirty="0"/>
          </a:p>
        </p:txBody>
      </p:sp>
      <p:sp>
        <p:nvSpPr>
          <p:cNvPr id="3" name="Subtitle 2">
            <a:extLst>
              <a:ext uri="{FF2B5EF4-FFF2-40B4-BE49-F238E27FC236}">
                <a16:creationId xmlns:a16="http://schemas.microsoft.com/office/drawing/2014/main" id="{6662929F-EE6B-408B-8933-9A67165F88F0}"/>
              </a:ext>
            </a:extLst>
          </p:cNvPr>
          <p:cNvSpPr>
            <a:spLocks noGrp="1"/>
          </p:cNvSpPr>
          <p:nvPr>
            <p:ph type="subTitle" idx="1"/>
          </p:nvPr>
        </p:nvSpPr>
        <p:spPr>
          <a:xfrm>
            <a:off x="1" y="927652"/>
            <a:ext cx="12192000" cy="5731564"/>
          </a:xfrm>
        </p:spPr>
        <p:txBody>
          <a:bodyPr>
            <a:normAutofit lnSpcReduction="10000"/>
          </a:bodyPr>
          <a:lstStyle/>
          <a:p>
            <a:pPr algn="l"/>
            <a:r>
              <a:rPr lang="en-US" sz="4000" dirty="0">
                <a:solidFill>
                  <a:srgbClr val="FFFF00"/>
                </a:solidFill>
              </a:rPr>
              <a:t>Introduction:</a:t>
            </a:r>
          </a:p>
          <a:p>
            <a:pPr algn="l"/>
            <a:r>
              <a:rPr lang="en-US" sz="1600" dirty="0"/>
              <a:t>Google has been active and strategic in their growth and target customer space. Leveraging their experience in Kubernetes and coordinating large and reliable infrastructure systems, Google offers a Kubernetes managed service as a top-of-the-line selection for deploying microservices applications. Along with their obvious strength in Kubernetes, Google also offers plenty of developer tools as a service, raising the quality of life for customers opting for a full cloud native experience on Google Cloud Platform. </a:t>
            </a:r>
          </a:p>
          <a:p>
            <a:pPr algn="l"/>
            <a:r>
              <a:rPr lang="en-US" sz="1600" dirty="0"/>
              <a:t>Kubernetes is a portable, extensible, open-source platform for managing containerized workloads and services, that facilitates both declarative configuration and automation ,letting you run distributed systems resiliently, with scaling and failover for your application</a:t>
            </a:r>
          </a:p>
          <a:p>
            <a:pPr algn="l"/>
            <a:r>
              <a:rPr lang="en-US" dirty="0">
                <a:solidFill>
                  <a:srgbClr val="FFFF00"/>
                </a:solidFill>
              </a:rPr>
              <a:t>THEORY:</a:t>
            </a:r>
          </a:p>
          <a:p>
            <a:pPr algn="l"/>
            <a:r>
              <a:rPr lang="en-US" sz="1600" dirty="0"/>
              <a:t>This part of the thesis explains the technical theory behind the pipeline design and the services and applications used in order to achieve the goal of building a model automated delivery pipeline. </a:t>
            </a:r>
          </a:p>
          <a:p>
            <a:pPr algn="l"/>
            <a:r>
              <a:rPr lang="en-IN" dirty="0">
                <a:solidFill>
                  <a:srgbClr val="FFFF00"/>
                </a:solidFill>
              </a:rPr>
              <a:t>Microservices architecture:</a:t>
            </a:r>
          </a:p>
          <a:p>
            <a:pPr algn="l"/>
            <a:r>
              <a:rPr lang="en-US" sz="1600" dirty="0"/>
              <a:t>development teams have adopted a more loosely coupled architecture that promotes the decoupling of different components within a monolithic server and turn them into collaborating modules called services</a:t>
            </a:r>
          </a:p>
          <a:p>
            <a:pPr algn="l"/>
            <a:r>
              <a:rPr lang="en-IN" dirty="0">
                <a:solidFill>
                  <a:srgbClr val="FFFF00"/>
                </a:solidFill>
              </a:rPr>
              <a:t>Containerization:</a:t>
            </a:r>
          </a:p>
          <a:p>
            <a:pPr algn="l"/>
            <a:r>
              <a:rPr lang="en-US" sz="1600" dirty="0"/>
              <a:t>The main difference between Containers and VMs is that each VM runs its own OS under the Hypervisor while Containers share the host OS and runs under the container engine layer</a:t>
            </a:r>
            <a:endParaRPr lang="en-IN" sz="1600" dirty="0"/>
          </a:p>
        </p:txBody>
      </p:sp>
    </p:spTree>
    <p:extLst>
      <p:ext uri="{BB962C8B-B14F-4D97-AF65-F5344CB8AC3E}">
        <p14:creationId xmlns:p14="http://schemas.microsoft.com/office/powerpoint/2010/main" val="2764464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37D0F9-3E56-4855-BFAC-1804A9C30A79}"/>
              </a:ext>
            </a:extLst>
          </p:cNvPr>
          <p:cNvSpPr txBox="1"/>
          <p:nvPr/>
        </p:nvSpPr>
        <p:spPr>
          <a:xfrm>
            <a:off x="0" y="119270"/>
            <a:ext cx="11794434" cy="1200329"/>
          </a:xfrm>
          <a:prstGeom prst="rect">
            <a:avLst/>
          </a:prstGeom>
          <a:noFill/>
        </p:spPr>
        <p:txBody>
          <a:bodyPr wrap="square" rtlCol="0">
            <a:spAutoFit/>
          </a:bodyPr>
          <a:lstStyle/>
          <a:p>
            <a:r>
              <a:rPr lang="en-US" dirty="0">
                <a:solidFill>
                  <a:srgbClr val="FFFF00"/>
                </a:solidFill>
              </a:rPr>
              <a:t>Some benefits of containerization include:</a:t>
            </a:r>
          </a:p>
          <a:p>
            <a:pPr marL="285750" indent="-285750">
              <a:buFont typeface="Arial" panose="020B0604020202020204" pitchFamily="34" charset="0"/>
              <a:buChar char="•"/>
            </a:pPr>
            <a:r>
              <a:rPr lang="en-IN" dirty="0"/>
              <a:t>Efficiency</a:t>
            </a:r>
          </a:p>
          <a:p>
            <a:pPr marL="285750" indent="-285750">
              <a:buFont typeface="Arial" panose="020B0604020202020204" pitchFamily="34" charset="0"/>
              <a:buChar char="•"/>
            </a:pPr>
            <a:r>
              <a:rPr lang="en-IN" dirty="0"/>
              <a:t>Portability</a:t>
            </a:r>
          </a:p>
          <a:p>
            <a:pPr marL="285750" indent="-285750">
              <a:buFont typeface="Arial" panose="020B0604020202020204" pitchFamily="34" charset="0"/>
              <a:buChar char="•"/>
            </a:pPr>
            <a:r>
              <a:rPr lang="en-IN" dirty="0"/>
              <a:t>Security</a:t>
            </a:r>
            <a:endParaRPr lang="en-IN" dirty="0">
              <a:solidFill>
                <a:srgbClr val="FFFF00"/>
              </a:solidFill>
            </a:endParaRPr>
          </a:p>
        </p:txBody>
      </p:sp>
      <p:sp>
        <p:nvSpPr>
          <p:cNvPr id="3" name="TextBox 2">
            <a:extLst>
              <a:ext uri="{FF2B5EF4-FFF2-40B4-BE49-F238E27FC236}">
                <a16:creationId xmlns:a16="http://schemas.microsoft.com/office/drawing/2014/main" id="{64B519AB-CC23-409F-8E3F-BB4968D7B54C}"/>
              </a:ext>
            </a:extLst>
          </p:cNvPr>
          <p:cNvSpPr txBox="1"/>
          <p:nvPr/>
        </p:nvSpPr>
        <p:spPr>
          <a:xfrm>
            <a:off x="198783" y="1319599"/>
            <a:ext cx="11794434" cy="2862322"/>
          </a:xfrm>
          <a:prstGeom prst="rect">
            <a:avLst/>
          </a:prstGeom>
          <a:noFill/>
        </p:spPr>
        <p:txBody>
          <a:bodyPr wrap="square" rtlCol="0">
            <a:spAutoFit/>
          </a:bodyPr>
          <a:lstStyle/>
          <a:p>
            <a:r>
              <a:rPr lang="en-IN" dirty="0">
                <a:solidFill>
                  <a:srgbClr val="FFFF00"/>
                </a:solidFill>
              </a:rPr>
              <a:t>Kubernetes:</a:t>
            </a:r>
          </a:p>
          <a:p>
            <a:r>
              <a:rPr lang="en-US" sz="1600" dirty="0"/>
              <a:t>Managing all these container by container would be a very tall task. With this problem in mind, some engineers at Google started an open-sourced project called Kubernetes that aims to solve these issues and bring the idea of containerization closer to being a common reality. Since then, Kubernetes has grown into a highly scalable and reliable container orchestration platform that also provides a multitude of support services that greatly enhances the experience of using containers. According to “The State of Kubernetes 2020” report by VMWare, 59% of respondents were using Kubernetes in their production environment, and over 95% of respondents said that they see a clear benefit in Kubernetes adoption</a:t>
            </a:r>
            <a:r>
              <a:rPr lang="en-IN" sz="1600" dirty="0">
                <a:solidFill>
                  <a:srgbClr val="FFFF00"/>
                </a:solidFill>
              </a:rPr>
              <a:t> .</a:t>
            </a:r>
          </a:p>
          <a:p>
            <a:r>
              <a:rPr lang="en-IN" sz="1600" dirty="0">
                <a:solidFill>
                  <a:srgbClr val="FFFF00"/>
                </a:solidFill>
              </a:rPr>
              <a:t>Kubernetes components:</a:t>
            </a:r>
          </a:p>
          <a:p>
            <a:r>
              <a:rPr lang="en-US" sz="1600" dirty="0"/>
              <a:t>In order to manage so many additional services, Kubernetes introduces a few concepts to provide a centralized  platform</a:t>
            </a:r>
          </a:p>
          <a:p>
            <a:endParaRPr lang="en-IN" sz="1600" dirty="0">
              <a:solidFill>
                <a:srgbClr val="FFFF00"/>
              </a:solidFill>
            </a:endParaRPr>
          </a:p>
          <a:p>
            <a:endParaRPr lang="en-IN" dirty="0"/>
          </a:p>
        </p:txBody>
      </p:sp>
      <p:pic>
        <p:nvPicPr>
          <p:cNvPr id="7" name="Picture 6">
            <a:extLst>
              <a:ext uri="{FF2B5EF4-FFF2-40B4-BE49-F238E27FC236}">
                <a16:creationId xmlns:a16="http://schemas.microsoft.com/office/drawing/2014/main" id="{D1874B2A-96BF-48A5-BF57-8515FA2DC664}"/>
              </a:ext>
            </a:extLst>
          </p:cNvPr>
          <p:cNvPicPr>
            <a:picLocks noChangeAspect="1"/>
          </p:cNvPicPr>
          <p:nvPr/>
        </p:nvPicPr>
        <p:blipFill rotWithShape="1">
          <a:blip r:embed="rId2"/>
          <a:srcRect l="4154" t="1737" r="1929" b="9018"/>
          <a:stretch/>
        </p:blipFill>
        <p:spPr>
          <a:xfrm>
            <a:off x="1630018" y="3644347"/>
            <a:ext cx="8388626" cy="3213653"/>
          </a:xfrm>
          <a:prstGeom prst="rect">
            <a:avLst/>
          </a:prstGeom>
        </p:spPr>
      </p:pic>
    </p:spTree>
    <p:extLst>
      <p:ext uri="{BB962C8B-B14F-4D97-AF65-F5344CB8AC3E}">
        <p14:creationId xmlns:p14="http://schemas.microsoft.com/office/powerpoint/2010/main" val="12843631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3.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639</TotalTime>
  <Words>2392</Words>
  <Application>Microsoft Office PowerPoint</Application>
  <PresentationFormat>Widescreen</PresentationFormat>
  <Paragraphs>100</Paragraphs>
  <Slides>19</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19</vt:i4>
      </vt:variant>
    </vt:vector>
  </HeadingPairs>
  <TitlesOfParts>
    <vt:vector size="26" baseType="lpstr">
      <vt:lpstr>Arial</vt:lpstr>
      <vt:lpstr>Calibri</vt:lpstr>
      <vt:lpstr>Calibri Light</vt:lpstr>
      <vt:lpstr>Century Gothic</vt:lpstr>
      <vt:lpstr>Celestial</vt:lpstr>
      <vt:lpstr>Office Theme</vt:lpstr>
      <vt:lpstr>Mesh</vt:lpstr>
      <vt:lpstr>COURSE INSTRUCTOR: MAHALAKSHMI B S, ASST.PROFESSOR, DEPT OF ISE, BMSCE </vt:lpstr>
      <vt:lpstr>PowerPoint Presentation</vt:lpstr>
      <vt:lpstr>Google Cloud Platform</vt:lpstr>
      <vt:lpstr>Big query</vt:lpstr>
      <vt:lpstr>Weather forecast with vision API and Image Processing</vt:lpstr>
      <vt:lpstr>BLOCKCHAIN-</vt:lpstr>
      <vt:lpstr>There are three reasons why you need to know about Blockchain: </vt:lpstr>
      <vt:lpstr>AUTOMATED APPLICATION DEPLOYMENT TO KUBERNETES ON GOOGLE CLOUD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APPLICATION DEPLOYMENT TO KUBERNETES ON GOOGLE CLOUD PLATFORM</dc:title>
  <dc:creator>prem kumar</dc:creator>
  <cp:lastModifiedBy>prem kumar</cp:lastModifiedBy>
  <cp:revision>27</cp:revision>
  <dcterms:created xsi:type="dcterms:W3CDTF">2021-07-03T14:39:14Z</dcterms:created>
  <dcterms:modified xsi:type="dcterms:W3CDTF">2021-07-22T17:00:10Z</dcterms:modified>
</cp:coreProperties>
</file>